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4"/>
    <p:sldMasterId id="2147483684" r:id="rId5"/>
  </p:sldMasterIdLst>
  <p:notesMasterIdLst>
    <p:notesMasterId r:id="rId23"/>
  </p:notesMasterIdLst>
  <p:sldIdLst>
    <p:sldId id="4595" r:id="rId6"/>
    <p:sldId id="4625" r:id="rId7"/>
    <p:sldId id="4622" r:id="rId8"/>
    <p:sldId id="4623" r:id="rId9"/>
    <p:sldId id="4626" r:id="rId10"/>
    <p:sldId id="4613" r:id="rId11"/>
    <p:sldId id="4616" r:id="rId12"/>
    <p:sldId id="4615" r:id="rId13"/>
    <p:sldId id="4627" r:id="rId14"/>
    <p:sldId id="4624" r:id="rId15"/>
    <p:sldId id="4614" r:id="rId16"/>
    <p:sldId id="4617" r:id="rId17"/>
    <p:sldId id="4618" r:id="rId18"/>
    <p:sldId id="4619" r:id="rId19"/>
    <p:sldId id="4620" r:id="rId20"/>
    <p:sldId id="4621" r:id="rId21"/>
    <p:sldId id="327" r:id="rId22"/>
  </p:sldIdLst>
  <p:sldSz cx="244094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21787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9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053316-4CE3-A84B-816A-9B84068ADD6D}" v="79" dt="2023-10-31T10:42:58.7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5FE"/>
          </a:solidFill>
        </a:fill>
      </a:tcStyle>
    </a:wholeTbl>
    <a:band2H>
      <a:tcTxStyle/>
      <a:tcStyle>
        <a:tcBdr/>
        <a:fill>
          <a:solidFill>
            <a:srgbClr val="E7F2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EED5"/>
          </a:solidFill>
        </a:fill>
      </a:tcStyle>
    </a:wholeTbl>
    <a:band2H>
      <a:tcTxStyle/>
      <a:tcStyle>
        <a:tcBdr/>
        <a:fill>
          <a:solidFill>
            <a:srgbClr val="E9F6EB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F3F1"/>
          </a:solidFill>
        </a:fill>
      </a:tcStyle>
    </a:wholeTbl>
    <a:band2H>
      <a:tcTxStyle/>
      <a:tcStyle>
        <a:tcBdr/>
        <a:fill>
          <a:solidFill>
            <a:srgbClr val="E6F9F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7"/>
    <p:restoredTop sz="96327"/>
  </p:normalViewPr>
  <p:slideViewPr>
    <p:cSldViewPr snapToGrid="0">
      <p:cViewPr varScale="1">
        <p:scale>
          <a:sx n="46" d="100"/>
          <a:sy n="46" d="100"/>
        </p:scale>
        <p:origin x="2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530190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70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7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3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66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5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3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9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77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38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0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9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object 8">
            <a:extLst>
              <a:ext uri="{FF2B5EF4-FFF2-40B4-BE49-F238E27FC236}">
                <a16:creationId xmlns:a16="http://schemas.microsoft.com/office/drawing/2014/main" id="{9FA5BB45-2FFE-076E-3F9E-1C4D73A0A1B5}"/>
              </a:ext>
            </a:extLst>
          </p:cNvPr>
          <p:cNvPicPr/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879" y="1786"/>
            <a:ext cx="16007550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34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657F0-C82C-434B-9B03-C6F9F170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9A6561-DDB8-4B45-8619-25BF4979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E60E83-DFCD-2644-967A-0A5CC57C8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B106E2-DB1E-F24A-B9D2-8D02E3EA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088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7AA397-6DBF-D947-8AD3-85F9B1FE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E44B3EF-0FFD-7841-AD67-464BF5C1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8905E0-FF6F-034D-9CC0-601949A0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1403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C1041-89C9-544D-8359-149A9FB7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27" y="914400"/>
            <a:ext cx="787266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5FF3A-3C10-964F-8C53-B44420B4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174" y="1974851"/>
            <a:ext cx="12357259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72668A-99DF-ED45-BE2A-89DA84FB1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1327" y="4114800"/>
            <a:ext cx="787266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F74174-CC57-3149-9D67-92BE2705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492B2C-B58B-5049-9E31-CF1FA988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3468F2-2C99-CF49-A28C-FF5F6DF6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5552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0D1CD-A172-A04F-95B4-307EB89D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27" y="914400"/>
            <a:ext cx="787266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CFE8E8C-5B66-2048-B9F2-4A1CF2E55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77174" y="1974851"/>
            <a:ext cx="12357259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B92B22-89DB-CA43-BB40-0EFD5F998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1327" y="4114800"/>
            <a:ext cx="787266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7265C0-BAD2-A847-8F3A-AC1B59A4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146850-8290-374A-8B86-5457BA3A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BB5166-0E10-2D4F-A6A8-C8B3BDF8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6359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BE9D4-AEBD-C940-8A9C-171555AB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E073E-7B45-8645-89D1-8892919C8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29106A-4B97-DE44-ACF2-6C193151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5C2E01-4031-1748-B37B-2F3E9B60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BBD8F9-DCEA-EC4F-9B10-F53CDFEF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7828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A108DE-0607-F145-BD09-0A2772D30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67977" y="730250"/>
            <a:ext cx="5263277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04519-1CBB-8F46-BCF2-5046F8D86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8146" y="730250"/>
            <a:ext cx="15484713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B4FE09-C618-834F-93B7-94807147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05A5C2-678D-C34E-B2E0-2B9F8810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D8188B-3975-3F4C-B705-10E5DA90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935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241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- 1 column + ke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– up to 10 lines (font 16)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Espaço Reservado para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1309589" y="758869"/>
            <a:ext cx="20277472" cy="908706"/>
          </a:xfrm>
          <a:prstGeom prst="rect">
            <a:avLst/>
          </a:prstGeom>
        </p:spPr>
        <p:txBody>
          <a:bodyPr/>
          <a:lstStyle>
            <a:lvl1pPr defTabSz="1389888">
              <a:lnSpc>
                <a:spcPct val="90000"/>
              </a:lnSpc>
              <a:spcBef>
                <a:spcPts val="1400"/>
              </a:spcBef>
              <a:defRPr sz="4864" b="1"/>
            </a:lvl1pPr>
          </a:lstStyle>
          <a:p>
            <a:r>
              <a:t>Title (font 32)</a:t>
            </a:r>
          </a:p>
        </p:txBody>
      </p:sp>
      <p:sp>
        <p:nvSpPr>
          <p:cNvPr id="21" name="Espaço Reservado para Texto 2"/>
          <p:cNvSpPr>
            <a:spLocks noGrp="1"/>
          </p:cNvSpPr>
          <p:nvPr>
            <p:ph type="body" sz="quarter" idx="22" hasCustomPrompt="1"/>
          </p:nvPr>
        </p:nvSpPr>
        <p:spPr>
          <a:xfrm>
            <a:off x="1309586" y="2165375"/>
            <a:ext cx="20277478" cy="175573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Subtitle or short description (optional), up to 2 lines (font 24)</a:t>
            </a:r>
          </a:p>
        </p:txBody>
      </p:sp>
      <p:sp>
        <p:nvSpPr>
          <p:cNvPr id="22" name="Espaço Reservado para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9589" y="10823230"/>
            <a:ext cx="20813478" cy="1063604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27B9BE"/>
                </a:solidFill>
              </a:defRPr>
            </a:lvl1pPr>
          </a:lstStyle>
          <a:p>
            <a:r>
              <a:t>Key phrase, the central idea of your slide (optional) – Font 24</a:t>
            </a:r>
          </a:p>
        </p:txBody>
      </p:sp>
      <p:sp>
        <p:nvSpPr>
          <p:cNvPr id="2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9840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TT bg colo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NTT DATA Digital Experience | NTT DATA © Copyright 2022"/>
          <p:cNvSpPr txBox="1"/>
          <p:nvPr/>
        </p:nvSpPr>
        <p:spPr>
          <a:xfrm rot="16200000">
            <a:off x="-1542764" y="6716991"/>
            <a:ext cx="4252658" cy="28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46" tIns="50746" rIns="50746" bIns="50746" anchor="ctr">
            <a:spAutoFit/>
          </a:bodyPr>
          <a:lstStyle>
            <a:lvl1pPr defTabSz="228600">
              <a:lnSpc>
                <a:spcPts val="1400"/>
              </a:lnSpc>
              <a:defRPr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00"/>
              <a:t>NTT DATA Digital Experience | NTT DATA © Copyright 2022</a:t>
            </a:r>
          </a:p>
        </p:txBody>
      </p:sp>
      <p:pic>
        <p:nvPicPr>
          <p:cNvPr id="31" name="logo NTT negativo.png" descr="logo NTT negativ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78" y="12978272"/>
            <a:ext cx="1507511" cy="22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ogo eva.png" descr="logo e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9" y="505185"/>
            <a:ext cx="510609" cy="51007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3555371" y="12864035"/>
            <a:ext cx="422470" cy="417661"/>
          </a:xfrm>
          <a:prstGeom prst="rect">
            <a:avLst/>
          </a:prstGeom>
        </p:spPr>
        <p:txBody>
          <a:bodyPr lIns="54411" tIns="54411" rIns="54411" bIns="54411"/>
          <a:lstStyle>
            <a:lvl1pPr defTabSz="2178740">
              <a:defRPr sz="2000">
                <a:solidFill>
                  <a:srgbClr val="A7A7A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5412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TT bg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humanblue.png" descr="humanbl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78" y="12982851"/>
            <a:ext cx="1500163" cy="21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con positivo.png" descr="icon positiv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9" y="505185"/>
            <a:ext cx="508531" cy="50800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NTT DATA Digital Experience | NTT DATA © Copyright 2022"/>
          <p:cNvSpPr txBox="1"/>
          <p:nvPr/>
        </p:nvSpPr>
        <p:spPr>
          <a:xfrm rot="16200000">
            <a:off x="-1542764" y="6716991"/>
            <a:ext cx="4252658" cy="28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46" tIns="50746" rIns="50746" bIns="50746" anchor="ctr">
            <a:spAutoFit/>
          </a:bodyPr>
          <a:lstStyle>
            <a:lvl1pPr defTabSz="228600">
              <a:lnSpc>
                <a:spcPts val="1400"/>
              </a:lnSpc>
              <a:defRPr sz="600">
                <a:solidFill>
                  <a:srgbClr val="6785C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00"/>
              <a:t>NTT DATA Digital Experience | NTT DATA © Copyright 2022</a:t>
            </a:r>
          </a:p>
        </p:txBody>
      </p:sp>
      <p:sp>
        <p:nvSpPr>
          <p:cNvPr id="4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3555371" y="12864035"/>
            <a:ext cx="422470" cy="417661"/>
          </a:xfrm>
          <a:prstGeom prst="rect">
            <a:avLst/>
          </a:prstGeom>
        </p:spPr>
        <p:txBody>
          <a:bodyPr lIns="54411" tIns="54411" rIns="54411" bIns="54411"/>
          <a:lstStyle>
            <a:lvl1pPr defTabSz="2178740">
              <a:defRPr sz="2000">
                <a:solidFill>
                  <a:srgbClr val="A7A7A7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792276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03EC2-F8D9-2243-B5CE-55FA4FD2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1175" y="2244726"/>
            <a:ext cx="1830705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27B509-0928-0E43-9E58-CCBFAD4C6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1175" y="7204076"/>
            <a:ext cx="1830705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DACE5-48D7-6A4F-8F99-F786073B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F795E3-75A3-F245-AB4A-68B07347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95795A-B9B4-A74F-AF78-5E469089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846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7B644-5A26-5E45-844F-42F03E83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B37DD-56BD-374C-9B24-D49168B2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52C63-039A-6B48-BD97-EF08FC14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0127A-F207-0A4D-A780-80739781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DAF0E-3EAE-F944-9942-1F2360E2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173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3E36B-CA8C-224E-9713-543B094A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33" y="3419477"/>
            <a:ext cx="2105310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51176C-6607-9C49-8843-765B75923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5433" y="9178927"/>
            <a:ext cx="2105310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D8D86-E8BC-3743-9C15-78D3BC8B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5F0ED-A3FE-874F-A757-EEA1B21A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C6F724-FD58-9447-A2F7-7741DA33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76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C88D5-2AC5-3F4C-B30E-F4950DDD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15D6E8-1B10-0B40-95E6-EE4059CFA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8146" y="3651250"/>
            <a:ext cx="10373995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84B8E2-B040-FC45-983A-5068C8521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57259" y="3651250"/>
            <a:ext cx="10373995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5F8B76-492C-8343-93EE-890C38E5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68509D-3422-5043-B0CA-0381AD5F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4122AF-8AD1-4046-87A8-13A1440E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272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7A19A-E62F-1240-96D3-69AAB98D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25" y="730251"/>
            <a:ext cx="21053108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000674-1F5F-6649-83EC-B2ECC230E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1327" y="3362326"/>
            <a:ext cx="1032631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C5E0AA-E220-2A46-ACB5-29721A1FC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1327" y="5010150"/>
            <a:ext cx="10326319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19D2C1-64C0-4E4D-8493-BFA7697E7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57259" y="3362326"/>
            <a:ext cx="103771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C60961-9397-2A42-A886-1AA0DCC44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57259" y="5010150"/>
            <a:ext cx="103771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44B3D7-A956-7B4C-B8C9-27D18B4E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C52F9C-5977-0D4E-B65A-35A59C2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8066AAA-C31B-E14D-9D1F-797BD43C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333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309587" y="4515136"/>
            <a:ext cx="20813478" cy="603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 – up to 10 lines (font 16)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" name="Imagem 9" descr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7276" y="53723"/>
            <a:ext cx="3862467" cy="25837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>
            <a:spLocks noGrp="1"/>
          </p:cNvSpPr>
          <p:nvPr>
            <p:ph type="title"/>
          </p:nvPr>
        </p:nvSpPr>
        <p:spPr>
          <a:xfrm>
            <a:off x="1220470" y="1"/>
            <a:ext cx="21968460" cy="3384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262218" y="12846993"/>
            <a:ext cx="469036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39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0" marR="0" indent="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9144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18288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27432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36576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4978400" marR="0" indent="-4064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5892800" marR="0" indent="-4064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6807200" marR="0" indent="-4064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7721600" marR="0" indent="-406400" algn="l" defTabSz="1828800" rtl="0" latinLnBrk="0">
        <a:lnSpc>
          <a:spcPct val="10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7BBAD2-1398-8043-8BC7-4DFD4930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146" y="730251"/>
            <a:ext cx="2105310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70461D-419C-8246-94FD-FFD05977B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8146" y="3651250"/>
            <a:ext cx="2105310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7F5D0-08C2-224B-91E1-385363882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8146" y="12712701"/>
            <a:ext cx="549211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B4692-EEA4-394D-BB79-DA9A6DF6EB0F}" type="datetimeFigureOut">
              <a:rPr lang="es-ES_tradnl" smtClean="0"/>
              <a:t>17/04/2024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273123-7E65-4D4D-ACBE-BF72B3BE7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614" y="12712701"/>
            <a:ext cx="823817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B32CAE-189E-CD4E-B57C-F0BEC1AB0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39139" y="12712701"/>
            <a:ext cx="549211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1EC38-3A36-1C45-8933-448E3FC8387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785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va.bot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svg"/><Relationship Id="rId3" Type="http://schemas.openxmlformats.org/officeDocument/2006/relationships/image" Target="../media/image11.gi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85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rma"/>
          <p:cNvSpPr/>
          <p:nvPr/>
        </p:nvSpPr>
        <p:spPr>
          <a:xfrm>
            <a:off x="16264731" y="-3175"/>
            <a:ext cx="8119270" cy="13712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600" extrusionOk="0">
                <a:moveTo>
                  <a:pt x="21490" y="0"/>
                </a:moveTo>
                <a:cubicBezTo>
                  <a:pt x="21491" y="619"/>
                  <a:pt x="21092" y="1238"/>
                  <a:pt x="20297" y="1710"/>
                </a:cubicBezTo>
                <a:cubicBezTo>
                  <a:pt x="19533" y="2165"/>
                  <a:pt x="18539" y="2398"/>
                  <a:pt x="17537" y="2414"/>
                </a:cubicBezTo>
                <a:lnTo>
                  <a:pt x="16129" y="2414"/>
                </a:lnTo>
                <a:cubicBezTo>
                  <a:pt x="14757" y="2416"/>
                  <a:pt x="13383" y="2729"/>
                  <a:pt x="12336" y="3351"/>
                </a:cubicBezTo>
                <a:cubicBezTo>
                  <a:pt x="10235" y="4600"/>
                  <a:pt x="10235" y="6625"/>
                  <a:pt x="12336" y="7874"/>
                </a:cubicBezTo>
                <a:cubicBezTo>
                  <a:pt x="13383" y="8496"/>
                  <a:pt x="14757" y="8808"/>
                  <a:pt x="16129" y="8810"/>
                </a:cubicBezTo>
                <a:lnTo>
                  <a:pt x="16129" y="12007"/>
                </a:lnTo>
                <a:lnTo>
                  <a:pt x="10760" y="12007"/>
                </a:lnTo>
                <a:cubicBezTo>
                  <a:pt x="10760" y="11189"/>
                  <a:pt x="10235" y="10371"/>
                  <a:pt x="9184" y="9747"/>
                </a:cubicBezTo>
                <a:cubicBezTo>
                  <a:pt x="8137" y="9124"/>
                  <a:pt x="6765" y="8812"/>
                  <a:pt x="5393" y="8810"/>
                </a:cubicBezTo>
                <a:lnTo>
                  <a:pt x="5393" y="5412"/>
                </a:lnTo>
                <a:lnTo>
                  <a:pt x="0" y="5412"/>
                </a:lnTo>
                <a:lnTo>
                  <a:pt x="0" y="11807"/>
                </a:lnTo>
                <a:lnTo>
                  <a:pt x="15" y="11807"/>
                </a:lnTo>
                <a:cubicBezTo>
                  <a:pt x="-78" y="12691"/>
                  <a:pt x="440" y="13593"/>
                  <a:pt x="1576" y="14268"/>
                </a:cubicBezTo>
                <a:cubicBezTo>
                  <a:pt x="2627" y="14892"/>
                  <a:pt x="4003" y="15204"/>
                  <a:pt x="5380" y="15204"/>
                </a:cubicBezTo>
                <a:cubicBezTo>
                  <a:pt x="6757" y="15204"/>
                  <a:pt x="8133" y="15517"/>
                  <a:pt x="9184" y="16141"/>
                </a:cubicBezTo>
                <a:cubicBezTo>
                  <a:pt x="10235" y="16765"/>
                  <a:pt x="10760" y="17584"/>
                  <a:pt x="10760" y="18403"/>
                </a:cubicBezTo>
                <a:cubicBezTo>
                  <a:pt x="10760" y="17584"/>
                  <a:pt x="11285" y="16765"/>
                  <a:pt x="12336" y="16141"/>
                </a:cubicBezTo>
                <a:cubicBezTo>
                  <a:pt x="14437" y="14892"/>
                  <a:pt x="17845" y="14892"/>
                  <a:pt x="19946" y="16141"/>
                </a:cubicBezTo>
                <a:cubicBezTo>
                  <a:pt x="20997" y="16765"/>
                  <a:pt x="21522" y="17584"/>
                  <a:pt x="21522" y="18403"/>
                </a:cubicBezTo>
                <a:lnTo>
                  <a:pt x="21522" y="2418"/>
                </a:lnTo>
                <a:lnTo>
                  <a:pt x="21522" y="2414"/>
                </a:lnTo>
                <a:lnTo>
                  <a:pt x="21522" y="0"/>
                </a:lnTo>
                <a:lnTo>
                  <a:pt x="21490" y="0"/>
                </a:lnTo>
                <a:close/>
                <a:moveTo>
                  <a:pt x="10760" y="18403"/>
                </a:moveTo>
                <a:cubicBezTo>
                  <a:pt x="10760" y="19221"/>
                  <a:pt x="10235" y="20039"/>
                  <a:pt x="9184" y="20663"/>
                </a:cubicBezTo>
                <a:cubicBezTo>
                  <a:pt x="8133" y="21288"/>
                  <a:pt x="6757" y="21600"/>
                  <a:pt x="5380" y="21600"/>
                </a:cubicBezTo>
                <a:lnTo>
                  <a:pt x="16142" y="21600"/>
                </a:lnTo>
                <a:cubicBezTo>
                  <a:pt x="14765" y="21600"/>
                  <a:pt x="13387" y="21288"/>
                  <a:pt x="12336" y="20663"/>
                </a:cubicBezTo>
                <a:cubicBezTo>
                  <a:pt x="11285" y="20039"/>
                  <a:pt x="10760" y="19221"/>
                  <a:pt x="10760" y="18403"/>
                </a:cubicBez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71362" tIns="71362" rIns="71362" bIns="71362" anchor="ctr"/>
          <a:lstStyle/>
          <a:p>
            <a:pPr algn="ctr" defTabSz="82153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80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07" name="Shape 185"/>
          <p:cNvSpPr txBox="1"/>
          <p:nvPr/>
        </p:nvSpPr>
        <p:spPr>
          <a:xfrm>
            <a:off x="4826515" y="7823581"/>
            <a:ext cx="9154955" cy="1144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70" tIns="45670" rIns="45670" bIns="45670" anchor="b">
            <a:spAutoFit/>
          </a:bodyPr>
          <a:lstStyle/>
          <a:p>
            <a:pPr defTabSz="2178740">
              <a:lnSpc>
                <a:spcPct val="90000"/>
              </a:lnSpc>
              <a:spcBef>
                <a:spcPts val="4000"/>
              </a:spcBef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4800" b="1" dirty="0">
                <a:solidFill>
                  <a:srgbClr val="AA3C80"/>
                </a:solidFill>
                <a:latin typeface="Roboto"/>
                <a:ea typeface="Roboto"/>
                <a:sym typeface="Roboto"/>
              </a:rPr>
              <a:t>_</a:t>
            </a:r>
            <a:r>
              <a:rPr lang="es-CL" sz="4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EVA FOR CONTACT CENTER</a:t>
            </a:r>
            <a:br>
              <a:rPr lang="es-CL" sz="4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br>
              <a:rPr lang="es-CL" sz="14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</a:br>
            <a:r>
              <a:rPr lang="es-CL" sz="1400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March/2022</a:t>
            </a:r>
            <a:endParaRPr sz="140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108" name="image50.jpeg" descr="image50.jpeg"/>
          <p:cNvPicPr>
            <a:picLocks noChangeAspect="1"/>
          </p:cNvPicPr>
          <p:nvPr/>
        </p:nvPicPr>
        <p:blipFill>
          <a:blip r:embed="rId2"/>
          <a:srcRect l="875" t="17316" r="2536" b="14662"/>
          <a:stretch>
            <a:fillRect/>
          </a:stretch>
        </p:blipFill>
        <p:spPr>
          <a:xfrm flipH="1">
            <a:off x="16264191" y="1529551"/>
            <a:ext cx="4060074" cy="406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9" name="image51.jpeg" descr="image51.jpeg"/>
          <p:cNvPicPr>
            <a:picLocks noChangeAspect="1"/>
          </p:cNvPicPr>
          <p:nvPr/>
        </p:nvPicPr>
        <p:blipFill>
          <a:blip r:embed="rId3"/>
          <a:srcRect l="13577" t="2441" r="23131" b="2622"/>
          <a:stretch>
            <a:fillRect/>
          </a:stretch>
        </p:blipFill>
        <p:spPr>
          <a:xfrm flipH="1">
            <a:off x="20323809" y="5589245"/>
            <a:ext cx="4060074" cy="4060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0" name="Imagen 2" descr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517" y="4722193"/>
            <a:ext cx="4653282" cy="133208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NTT DATA Digital Experience | NTT DATA © Copyright 2022"/>
          <p:cNvSpPr txBox="1"/>
          <p:nvPr/>
        </p:nvSpPr>
        <p:spPr>
          <a:xfrm rot="16200000">
            <a:off x="-1530671" y="6654569"/>
            <a:ext cx="4252658" cy="40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746" tIns="50746" rIns="50746" bIns="50746" anchor="ctr">
            <a:spAutoFit/>
          </a:bodyPr>
          <a:lstStyle>
            <a:lvl1pPr defTabSz="228600">
              <a:lnSpc>
                <a:spcPts val="1400"/>
              </a:lnSpc>
              <a:defRPr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defTabSz="457200">
              <a:lnSpc>
                <a:spcPts val="2800"/>
              </a:lnSpc>
            </a:pPr>
            <a:r>
              <a:rPr sz="1200"/>
              <a:t>NTT DATA Digital Experience | NTT DATA © Copyright 2022</a:t>
            </a:r>
          </a:p>
        </p:txBody>
      </p:sp>
      <p:pic>
        <p:nvPicPr>
          <p:cNvPr id="112" name="logo NTT negativo.png" descr="logo NTT negati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6971" y="11609282"/>
            <a:ext cx="2310520" cy="338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80597-E3D2-4AC4-8E40-55BB286D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36" y="12572828"/>
            <a:ext cx="2917324" cy="66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DA65A59-10A5-8522-A8B8-A2E8964C593F}"/>
              </a:ext>
            </a:extLst>
          </p:cNvPr>
          <p:cNvSpPr txBox="1"/>
          <p:nvPr/>
        </p:nvSpPr>
        <p:spPr>
          <a:xfrm>
            <a:off x="467832" y="2060425"/>
            <a:ext cx="208165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E3FE02-8C16-CCF3-833C-87501D152168}"/>
              </a:ext>
            </a:extLst>
          </p:cNvPr>
          <p:cNvSpPr txBox="1"/>
          <p:nvPr/>
        </p:nvSpPr>
        <p:spPr>
          <a:xfrm>
            <a:off x="1248494" y="4508869"/>
            <a:ext cx="301781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 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8F7465-DEB8-D670-3512-D39EBCC04353}"/>
              </a:ext>
            </a:extLst>
          </p:cNvPr>
          <p:cNvSpPr txBox="1"/>
          <p:nvPr/>
        </p:nvSpPr>
        <p:spPr>
          <a:xfrm>
            <a:off x="467832" y="5944264"/>
            <a:ext cx="4996797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</a:t>
            </a:r>
            <a:r>
              <a:rPr kumimoji="0" lang="en-AU" sz="36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rd</a:t>
            </a: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party NLP is used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All logic in eva + NLP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Double call to NLP (Lex is always invoked)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363819F-171F-844A-5FF2-5784FF1038E5}"/>
              </a:ext>
            </a:extLst>
          </p:cNvPr>
          <p:cNvSpPr txBox="1"/>
          <p:nvPr/>
        </p:nvSpPr>
        <p:spPr>
          <a:xfrm>
            <a:off x="7180218" y="4508869"/>
            <a:ext cx="301781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 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C906A5-37A6-280D-848E-9A8AD9C249B0}"/>
              </a:ext>
            </a:extLst>
          </p:cNvPr>
          <p:cNvSpPr txBox="1"/>
          <p:nvPr/>
        </p:nvSpPr>
        <p:spPr>
          <a:xfrm>
            <a:off x="5721126" y="5944264"/>
            <a:ext cx="6227743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NLP Voice Channels with LEX. Intent is passed directly to eva no double NLP call for voice.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Channels with 3</a:t>
            </a:r>
            <a:r>
              <a:rPr kumimoji="0" lang="en-AU" sz="36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rd</a:t>
            </a: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party NLP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Different voice and text bots with the two engines.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Flow logic follows in EVA.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7FC3880-914F-E2BB-C8C3-AA298440AAB7}"/>
              </a:ext>
            </a:extLst>
          </p:cNvPr>
          <p:cNvSpPr txBox="1"/>
          <p:nvPr/>
        </p:nvSpPr>
        <p:spPr>
          <a:xfrm>
            <a:off x="12476079" y="5944264"/>
            <a:ext cx="5770037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All channels use NLP from LEX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The intent is passed directly to eva in the voice channel </a:t>
            </a: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no double NLP call for voice.</a:t>
            </a:r>
            <a:endParaRPr lang="en-AU" sz="3600" dirty="0">
              <a:latin typeface="+mn-lt"/>
              <a:ea typeface="+mn-ea"/>
              <a:cs typeface="+mn-cs"/>
              <a:sym typeface="Calibri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No </a:t>
            </a: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</a:t>
            </a:r>
            <a:r>
              <a:rPr kumimoji="0" lang="en-AU" sz="36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rd</a:t>
            </a: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party NLP</a:t>
            </a: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 is used at all.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6A01A3-7E75-30F4-D83F-49D599FE016C}"/>
              </a:ext>
            </a:extLst>
          </p:cNvPr>
          <p:cNvSpPr txBox="1"/>
          <p:nvPr/>
        </p:nvSpPr>
        <p:spPr>
          <a:xfrm>
            <a:off x="13935171" y="4363908"/>
            <a:ext cx="301781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030963-7FE6-AE8C-6152-024B9FF5F896}"/>
              </a:ext>
            </a:extLst>
          </p:cNvPr>
          <p:cNvSpPr txBox="1"/>
          <p:nvPr/>
        </p:nvSpPr>
        <p:spPr>
          <a:xfrm>
            <a:off x="18246116" y="5944264"/>
            <a:ext cx="5770037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All channels use NLP </a:t>
            </a:r>
            <a:r>
              <a:rPr lang="en-AU" sz="3600">
                <a:latin typeface="+mn-lt"/>
                <a:ea typeface="+mn-ea"/>
                <a:cs typeface="+mn-cs"/>
                <a:sym typeface="Calibri"/>
              </a:rPr>
              <a:t>from LEX.</a:t>
            </a:r>
            <a:endParaRPr lang="en-AU" sz="3600" dirty="0">
              <a:latin typeface="+mn-lt"/>
              <a:ea typeface="+mn-ea"/>
              <a:cs typeface="+mn-cs"/>
              <a:sym typeface="Calibri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Call are transferred to EVA with SIP.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STT and TTS is manage</a:t>
            </a: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d by eva.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kumimoji="0" lang="en-AU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All text channels use </a:t>
            </a:r>
            <a:r>
              <a:rPr lang="en-AU" sz="3600" dirty="0">
                <a:latin typeface="+mn-lt"/>
                <a:ea typeface="+mn-ea"/>
                <a:cs typeface="+mn-cs"/>
                <a:sym typeface="Calibri"/>
              </a:rPr>
              <a:t>eva.</a:t>
            </a:r>
            <a:endParaRPr kumimoji="0" lang="en-AU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2C3D3F-2327-A95F-1E8B-96C77E59481D}"/>
              </a:ext>
            </a:extLst>
          </p:cNvPr>
          <p:cNvSpPr txBox="1"/>
          <p:nvPr/>
        </p:nvSpPr>
        <p:spPr>
          <a:xfrm>
            <a:off x="19705208" y="4363908"/>
            <a:ext cx="301781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 4</a:t>
            </a:r>
          </a:p>
        </p:txBody>
      </p:sp>
    </p:spTree>
    <p:extLst>
      <p:ext uri="{BB962C8B-B14F-4D97-AF65-F5344CB8AC3E}">
        <p14:creationId xmlns:p14="http://schemas.microsoft.com/office/powerpoint/2010/main" val="33248857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E5DB0BEB-D39F-5543-C206-90FE488E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709" y="3322207"/>
            <a:ext cx="18212872" cy="95319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24664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en-AU" sz="7198" b="1">
                <a:solidFill>
                  <a:srgbClr val="000C43"/>
                </a:solidFill>
                <a:cs typeface="Calibri"/>
                <a:sym typeface="Calibri"/>
              </a:rPr>
              <a:t>eva + Amazon connect</a:t>
            </a: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sp>
        <p:nvSpPr>
          <p:cNvPr id="5" name="Retângulo 2">
            <a:extLst>
              <a:ext uri="{FF2B5EF4-FFF2-40B4-BE49-F238E27FC236}">
                <a16:creationId xmlns:a16="http://schemas.microsoft.com/office/drawing/2014/main" id="{B526CC88-B81D-0062-296F-2AC2150EF3C4}"/>
              </a:ext>
            </a:extLst>
          </p:cNvPr>
          <p:cNvSpPr/>
          <p:nvPr/>
        </p:nvSpPr>
        <p:spPr>
          <a:xfrm>
            <a:off x="0" y="3048001"/>
            <a:ext cx="12204700" cy="10667999"/>
          </a:xfrm>
          <a:prstGeom prst="rect">
            <a:avLst/>
          </a:prstGeom>
          <a:solidFill>
            <a:srgbClr val="6785C1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AU" sz="36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5B2E62-E086-0371-B93A-424074E4C60F}"/>
              </a:ext>
            </a:extLst>
          </p:cNvPr>
          <p:cNvSpPr txBox="1"/>
          <p:nvPr/>
        </p:nvSpPr>
        <p:spPr>
          <a:xfrm>
            <a:off x="678138" y="3275729"/>
            <a:ext cx="10890086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Only allows LEX to be used as a cognitive engine. Yes or yes is invoked.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Only allows Amazon STT and TTS.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Only allows lambda as a communication mechanism.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The text from LEX is a maximum of 1000 characters.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The size of the lambda response to Amazon Connect is at most 32K.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The audio of the conversation takes time to reach S3 and only arrives after the conversation is finished.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Only allows s3 to be used to store transcripts and audios. 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It is not multi-channel.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The text channel stops working properly when we apply voice features to the stream.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Multi-language is complex to manage.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Intentions and slots are shared for all bots. 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Does not allow deletion of streams.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Problems of understanding with numbers and DNI with letters.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Suppression of training without explanation  change control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Not multi-channel.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The text channel stops working correctly when we apply voice features to the flow.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Multi-language is complex to manage.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Intentions and slots are shared for all bots. 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Does not allow deletion of streams.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Problems of understanding with numbers and DNI with letters.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2800">
                <a:solidFill>
                  <a:srgbClr val="FFFFFF"/>
                </a:solidFill>
                <a:latin typeface="Calibri"/>
                <a:cs typeface="Calibri"/>
                <a:sym typeface="Wingdings" panose="05000000000000000000" pitchFamily="2" charset="2"/>
              </a:rPr>
              <a:t>Suppression of training without explanation  change control</a:t>
            </a:r>
          </a:p>
          <a:p>
            <a:pPr defTabSz="1828800"/>
            <a:endParaRPr lang="en-AU" sz="2800">
              <a:solidFill>
                <a:srgbClr val="FFFFFF"/>
              </a:solidFill>
              <a:latin typeface="Calibri"/>
              <a:cs typeface="Calibri"/>
              <a:sym typeface="Wingdings" panose="05000000000000000000" pitchFamily="2" charset="2"/>
            </a:endParaRPr>
          </a:p>
        </p:txBody>
      </p:sp>
      <p:sp>
        <p:nvSpPr>
          <p:cNvPr id="7" name="Retângulo 3">
            <a:extLst>
              <a:ext uri="{FF2B5EF4-FFF2-40B4-BE49-F238E27FC236}">
                <a16:creationId xmlns:a16="http://schemas.microsoft.com/office/drawing/2014/main" id="{230E30B7-93BD-470D-DDB4-86C881D0231A}"/>
              </a:ext>
            </a:extLst>
          </p:cNvPr>
          <p:cNvSpPr/>
          <p:nvPr/>
        </p:nvSpPr>
        <p:spPr>
          <a:xfrm>
            <a:off x="12204700" y="3048000"/>
            <a:ext cx="12204700" cy="10667999"/>
          </a:xfrm>
          <a:prstGeom prst="rect">
            <a:avLst/>
          </a:prstGeom>
          <a:solidFill>
            <a:srgbClr val="D2DEF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AU" sz="360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Retângulo 16">
            <a:extLst>
              <a:ext uri="{FF2B5EF4-FFF2-40B4-BE49-F238E27FC236}">
                <a16:creationId xmlns:a16="http://schemas.microsoft.com/office/drawing/2014/main" id="{98BA3749-B492-2E56-748C-239825849B58}"/>
              </a:ext>
            </a:extLst>
          </p:cNvPr>
          <p:cNvSpPr/>
          <p:nvPr/>
        </p:nvSpPr>
        <p:spPr>
          <a:xfrm>
            <a:off x="12882838" y="3275729"/>
            <a:ext cx="1093174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High understanding of LEX as NLP.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Very good option if the use case is only CC.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Different types of queues.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Transfer to other numbers within the same flow.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Easy agent transfer.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Sentiment analysis.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Modulable.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Export and Import.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LEX and Amazon Connect error notification.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Conversations stored in s3.</a:t>
            </a: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r>
              <a:rPr lang="en-AU" sz="3200" b="1">
                <a:latin typeface="Calibri"/>
                <a:cs typeface="Calibri"/>
                <a:sym typeface="Calibri"/>
              </a:rPr>
              <a:t>Data can be extracted for external analytics</a:t>
            </a:r>
            <a:endParaRPr lang="en-AU" sz="3200" b="1">
              <a:latin typeface="Calibri"/>
              <a:cs typeface="Calibri"/>
            </a:endParaRPr>
          </a:p>
          <a:p>
            <a:pPr marL="342900" indent="-342900" defTabSz="1828800">
              <a:buFont typeface="Arial" panose="020B0604020202020204" pitchFamily="34" charset="0"/>
              <a:buChar char="•"/>
            </a:pPr>
            <a:endParaRPr lang="en-AU" sz="3200" b="1">
              <a:latin typeface="Calibri"/>
              <a:cs typeface="Calibri"/>
              <a:sym typeface="Calibri"/>
            </a:endParaRPr>
          </a:p>
        </p:txBody>
      </p:sp>
      <p:sp>
        <p:nvSpPr>
          <p:cNvPr id="10" name="Retângulo 13">
            <a:extLst>
              <a:ext uri="{FF2B5EF4-FFF2-40B4-BE49-F238E27FC236}">
                <a16:creationId xmlns:a16="http://schemas.microsoft.com/office/drawing/2014/main" id="{B6F9ED18-2317-7B64-4E1F-158329184DA6}"/>
              </a:ext>
            </a:extLst>
          </p:cNvPr>
          <p:cNvSpPr/>
          <p:nvPr/>
        </p:nvSpPr>
        <p:spPr>
          <a:xfrm>
            <a:off x="2818527" y="2132377"/>
            <a:ext cx="604529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/>
            <a:r>
              <a:rPr lang="en-AU" sz="3998" b="1">
                <a:solidFill>
                  <a:schemeClr val="tx1"/>
                </a:solidFill>
                <a:latin typeface="Century Gothic" panose="020B0502020202020204" pitchFamily="34" charset="0"/>
                <a:ea typeface="Avenir Next" charset="0"/>
                <a:cs typeface="Avenir Next" charset="0"/>
                <a:sym typeface="Calibri"/>
              </a:rPr>
              <a:t>Limitations</a:t>
            </a:r>
          </a:p>
        </p:txBody>
      </p:sp>
      <p:sp>
        <p:nvSpPr>
          <p:cNvPr id="11" name="Retângulo 13">
            <a:extLst>
              <a:ext uri="{FF2B5EF4-FFF2-40B4-BE49-F238E27FC236}">
                <a16:creationId xmlns:a16="http://schemas.microsoft.com/office/drawing/2014/main" id="{F5EA2AEA-217B-A34B-836C-4619A72669F3}"/>
              </a:ext>
            </a:extLst>
          </p:cNvPr>
          <p:cNvSpPr/>
          <p:nvPr/>
        </p:nvSpPr>
        <p:spPr>
          <a:xfrm>
            <a:off x="15284405" y="2132377"/>
            <a:ext cx="604529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/>
            <a:r>
              <a:rPr lang="en-AU" sz="3998" b="1">
                <a:solidFill>
                  <a:schemeClr val="tx1"/>
                </a:solidFill>
                <a:latin typeface="Century Gothic" panose="020B0502020202020204" pitchFamily="34" charset="0"/>
                <a:ea typeface="Avenir Next" charset="0"/>
                <a:cs typeface="Avenir Next" charset="0"/>
                <a:sym typeface="Calibri"/>
              </a:rPr>
              <a:t>Interesting</a:t>
            </a:r>
          </a:p>
        </p:txBody>
      </p:sp>
    </p:spTree>
    <p:extLst>
      <p:ext uri="{BB962C8B-B14F-4D97-AF65-F5344CB8AC3E}">
        <p14:creationId xmlns:p14="http://schemas.microsoft.com/office/powerpoint/2010/main" val="4643969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pic>
        <p:nvPicPr>
          <p:cNvPr id="12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5A14D06-9725-4464-BB56-047FBAEB697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75" y="2299274"/>
            <a:ext cx="18206720" cy="110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819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pic>
        <p:nvPicPr>
          <p:cNvPr id="5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BC2D25-56F4-8E70-107D-7796B2658E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340" y="1903243"/>
            <a:ext cx="18206720" cy="110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467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890B4E9-CDBB-60A6-8A89-4DE390AEB3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340" y="1903243"/>
            <a:ext cx="18206720" cy="110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36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1F5EF9-A823-EE06-7374-AE9F5954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85" y="2670005"/>
            <a:ext cx="15973630" cy="96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0107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85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Quadrado"/>
          <p:cNvSpPr/>
          <p:nvPr/>
        </p:nvSpPr>
        <p:spPr>
          <a:xfrm flipH="1">
            <a:off x="9409457" y="6075755"/>
            <a:ext cx="2032002" cy="2032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 hangingPunct="1">
              <a:defRPr sz="800"/>
            </a:pPr>
            <a:endParaRPr sz="16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1" name="Objective"/>
          <p:cNvSpPr txBox="1"/>
          <p:nvPr/>
        </p:nvSpPr>
        <p:spPr>
          <a:xfrm>
            <a:off x="12058122" y="6610298"/>
            <a:ext cx="5304904" cy="962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68" tIns="45668" rIns="45668" bIns="45668" anchor="ctr">
            <a:spAutoFit/>
          </a:bodyPr>
          <a:lstStyle>
            <a:lvl1pPr>
              <a:lnSpc>
                <a:spcPct val="80000"/>
              </a:lnSpc>
              <a:spcBef>
                <a:spcPts val="4100"/>
              </a:spcBef>
              <a:defRPr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1828800" hangingPunct="1">
              <a:spcBef>
                <a:spcPts val="8200"/>
              </a:spcBef>
              <a:defRPr/>
            </a:pPr>
            <a:r>
              <a:rPr sz="7000" kern="1200"/>
              <a:t>thank you</a:t>
            </a:r>
          </a:p>
        </p:txBody>
      </p:sp>
      <p:sp>
        <p:nvSpPr>
          <p:cNvPr id="1312" name="Quadrado"/>
          <p:cNvSpPr/>
          <p:nvPr/>
        </p:nvSpPr>
        <p:spPr>
          <a:xfrm flipH="1">
            <a:off x="3315437" y="-18263"/>
            <a:ext cx="2032002" cy="2032002"/>
          </a:xfrm>
          <a:prstGeom prst="rect">
            <a:avLst/>
          </a:prstGeom>
          <a:solidFill>
            <a:srgbClr val="FFFFFF">
              <a:alpha val="9611"/>
            </a:srgbClr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 hangingPunct="1">
              <a:defRPr sz="800"/>
            </a:pPr>
            <a:endParaRPr sz="16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3" name="Quadrado"/>
          <p:cNvSpPr/>
          <p:nvPr/>
        </p:nvSpPr>
        <p:spPr>
          <a:xfrm flipH="1">
            <a:off x="5345457" y="2011755"/>
            <a:ext cx="2032002" cy="2032002"/>
          </a:xfrm>
          <a:prstGeom prst="rect">
            <a:avLst/>
          </a:prstGeom>
          <a:solidFill>
            <a:srgbClr val="FFFFFF">
              <a:alpha val="15319"/>
            </a:srgbClr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 hangingPunct="1">
              <a:defRPr sz="800"/>
            </a:pPr>
            <a:endParaRPr sz="16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4" name="Quadrado"/>
          <p:cNvSpPr/>
          <p:nvPr/>
        </p:nvSpPr>
        <p:spPr>
          <a:xfrm flipH="1">
            <a:off x="9405493" y="2011755"/>
            <a:ext cx="2032002" cy="2032002"/>
          </a:xfrm>
          <a:prstGeom prst="rect">
            <a:avLst/>
          </a:prstGeom>
          <a:solidFill>
            <a:srgbClr val="FFFFFF">
              <a:alpha val="20480"/>
            </a:srgbClr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 hangingPunct="1">
              <a:defRPr sz="800">
                <a:solidFill>
                  <a:srgbClr val="FFFFFF"/>
                </a:solidFill>
              </a:defRPr>
            </a:pPr>
            <a:endParaRPr sz="16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Quadrado"/>
          <p:cNvSpPr/>
          <p:nvPr/>
        </p:nvSpPr>
        <p:spPr>
          <a:xfrm flipH="1">
            <a:off x="7375473" y="-18263"/>
            <a:ext cx="2032002" cy="2032002"/>
          </a:xfrm>
          <a:prstGeom prst="rect">
            <a:avLst/>
          </a:prstGeom>
          <a:solidFill>
            <a:srgbClr val="FFFFFF">
              <a:alpha val="20040"/>
            </a:srgbClr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 hangingPunct="1">
              <a:defRPr sz="800"/>
            </a:pPr>
            <a:endParaRPr sz="16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Quadrado"/>
          <p:cNvSpPr/>
          <p:nvPr/>
        </p:nvSpPr>
        <p:spPr>
          <a:xfrm flipH="1">
            <a:off x="7379437" y="4045737"/>
            <a:ext cx="2032002" cy="2032002"/>
          </a:xfrm>
          <a:prstGeom prst="rect">
            <a:avLst/>
          </a:prstGeom>
          <a:solidFill>
            <a:srgbClr val="FFFFFF">
              <a:alpha val="39981"/>
            </a:srgbClr>
          </a:solidFill>
          <a:ln w="12700">
            <a:miter lim="400000"/>
          </a:ln>
        </p:spPr>
        <p:txBody>
          <a:bodyPr lIns="91438" rIns="91438" anchor="ctr"/>
          <a:lstStyle/>
          <a:p>
            <a:pPr defTabSz="1828800" hangingPunct="1">
              <a:defRPr sz="800"/>
            </a:pPr>
            <a:endParaRPr sz="16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7" name="Objective"/>
          <p:cNvSpPr txBox="1"/>
          <p:nvPr/>
        </p:nvSpPr>
        <p:spPr>
          <a:xfrm>
            <a:off x="9905483" y="6734659"/>
            <a:ext cx="1039950" cy="714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68" tIns="45668" rIns="45668" bIns="45668" anchor="ctr">
            <a:spAutoFit/>
          </a:bodyPr>
          <a:lstStyle>
            <a:lvl1pPr algn="ctr">
              <a:lnSpc>
                <a:spcPct val="80000"/>
              </a:lnSpc>
              <a:spcBef>
                <a:spcPts val="4100"/>
              </a:spcBef>
              <a:defRPr sz="2500" b="1">
                <a:solidFill>
                  <a:srgbClr val="AA3C8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1828800" hangingPunct="1">
              <a:spcBef>
                <a:spcPts val="8200"/>
              </a:spcBef>
              <a:defRPr/>
            </a:pPr>
            <a:r>
              <a:rPr sz="5000" kern="1200"/>
              <a:t>:)</a:t>
            </a:r>
          </a:p>
        </p:txBody>
      </p:sp>
      <p:sp>
        <p:nvSpPr>
          <p:cNvPr id="11" name="Como o time  se integra e embarca suas especialidades…">
            <a:extLst>
              <a:ext uri="{FF2B5EF4-FFF2-40B4-BE49-F238E27FC236}">
                <a16:creationId xmlns:a16="http://schemas.microsoft.com/office/drawing/2014/main" id="{F145DABB-CEAE-474F-8397-9155F29146E1}"/>
              </a:ext>
            </a:extLst>
          </p:cNvPr>
          <p:cNvSpPr txBox="1"/>
          <p:nvPr/>
        </p:nvSpPr>
        <p:spPr>
          <a:xfrm>
            <a:off x="15768837" y="9853869"/>
            <a:ext cx="4100686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 hangingPunct="1">
              <a:def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4400" b="1" kern="1200">
                <a:solidFill>
                  <a:srgbClr val="AA3C80"/>
                </a:solidFill>
                <a:latin typeface="Roboto"/>
                <a:ea typeface="Roboto"/>
                <a:sym typeface="Roboto"/>
              </a:rPr>
              <a:t>_</a:t>
            </a:r>
            <a:r>
              <a:rPr sz="4400" b="1" kern="120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visit our website</a:t>
            </a:r>
          </a:p>
          <a:p>
            <a:pPr algn="r" defTabSz="457200" hangingPunct="1">
              <a:defRPr sz="2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4400" b="1" kern="120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and learn more about eva</a:t>
            </a:r>
          </a:p>
        </p:txBody>
      </p:sp>
      <p:sp>
        <p:nvSpPr>
          <p:cNvPr id="12" name="Shape 185">
            <a:hlinkClick r:id="rId2"/>
            <a:extLst>
              <a:ext uri="{FF2B5EF4-FFF2-40B4-BE49-F238E27FC236}">
                <a16:creationId xmlns:a16="http://schemas.microsoft.com/office/drawing/2014/main" id="{A81F7A3F-87E8-4CB2-903F-9C9A45242850}"/>
              </a:ext>
            </a:extLst>
          </p:cNvPr>
          <p:cNvSpPr txBox="1"/>
          <p:nvPr/>
        </p:nvSpPr>
        <p:spPr>
          <a:xfrm>
            <a:off x="18590554" y="12580182"/>
            <a:ext cx="6994280" cy="63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64" tIns="45664" rIns="45664" bIns="45664" anchor="ctr">
            <a:spAutoFit/>
          </a:bodyPr>
          <a:lstStyle>
            <a:lvl1pPr algn="ctr" defTabSz="1089152">
              <a:lnSpc>
                <a:spcPct val="70000"/>
              </a:lnSpc>
              <a:spcBef>
                <a:spcPts val="2000"/>
              </a:spcBef>
              <a:defRPr sz="8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2178304" hangingPunct="1">
              <a:spcBef>
                <a:spcPts val="4000"/>
              </a:spcBef>
              <a:defRPr/>
            </a:pPr>
            <a:r>
              <a:rPr sz="4800" kern="1200" err="1"/>
              <a:t>eva.bot</a:t>
            </a:r>
            <a:endParaRPr sz="4800" kern="1200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6379353A-8010-44AE-9AE7-F5BF9E05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706" y="9576100"/>
            <a:ext cx="2787976" cy="2787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F5A740-FF1F-41D1-B99F-F67AD6B6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36" y="12572828"/>
            <a:ext cx="2917324" cy="66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40BD7B-E342-32C6-A8CE-5509EBF92FBE}"/>
              </a:ext>
            </a:extLst>
          </p:cNvPr>
          <p:cNvSpPr txBox="1"/>
          <p:nvPr/>
        </p:nvSpPr>
        <p:spPr>
          <a:xfrm>
            <a:off x="893134" y="3017355"/>
            <a:ext cx="21371443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Contents</a:t>
            </a:r>
            <a:endParaRPr kumimoji="0" lang="es-ES_tradnl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defTabSz="914400"/>
            <a:endParaRPr kumimoji="0" lang="es-ES_tradnl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indent="-742950" defTabSz="914400">
              <a:buAutoNum type="arabicPeriod"/>
            </a:pPr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Amazon </a:t>
            </a:r>
            <a:r>
              <a:rPr kumimoji="0" lang="es-ES_tradnl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endParaRPr kumimoji="0" lang="es-ES_trad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indent="-742950" defTabSz="914400">
              <a:buAutoNum type="arabicPeriod"/>
            </a:pPr>
            <a:endParaRPr lang="es-ES_tradnl" sz="4000" dirty="0">
              <a:latin typeface="+mn-lt"/>
              <a:ea typeface="+mn-ea"/>
              <a:cs typeface="+mn-cs"/>
              <a:sym typeface="Calibri"/>
            </a:endParaRPr>
          </a:p>
          <a:p>
            <a:pPr defTabSz="914400"/>
            <a:endParaRPr kumimoji="0" lang="es-ES_tradnl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6967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D03B7867-44DC-DDA4-F1CC-3649A80776DC}"/>
              </a:ext>
            </a:extLst>
          </p:cNvPr>
          <p:cNvSpPr txBox="1"/>
          <p:nvPr/>
        </p:nvSpPr>
        <p:spPr>
          <a:xfrm>
            <a:off x="893134" y="3017355"/>
            <a:ext cx="21371443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endParaRPr kumimoji="0" lang="es-ES_tradnl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defTabSz="914400"/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Amazon </a:t>
            </a:r>
            <a:r>
              <a:rPr kumimoji="0" lang="es-ES_tradnl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 cloud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contact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centre.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It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allows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you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set up a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contact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centre in a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few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steps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add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agents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from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anywhere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and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start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interacting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with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your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customers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You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can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create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personalised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experiences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your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customers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through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omnichannel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communications</a:t>
            </a:r>
            <a:r>
              <a:rPr kumimoji="0" lang="es-ES_tradnl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</a:t>
            </a:r>
            <a:endParaRPr lang="es-ES_tradnl" sz="4000" dirty="0">
              <a:latin typeface="+mn-lt"/>
              <a:ea typeface="+mn-ea"/>
              <a:cs typeface="+mn-cs"/>
              <a:sym typeface="Calibri"/>
            </a:endParaRPr>
          </a:p>
          <a:p>
            <a:pPr defTabSz="914400"/>
            <a:endParaRPr kumimoji="0" lang="es-ES_tradnl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7" name="Picture 1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6E652D6-DAC7-3CE6-C238-03D50A17F0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8554" y="1463025"/>
            <a:ext cx="4960629" cy="1554330"/>
          </a:xfrm>
          <a:prstGeom prst="rect">
            <a:avLst/>
          </a:prstGeom>
        </p:spPr>
      </p:pic>
      <p:pic>
        <p:nvPicPr>
          <p:cNvPr id="40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1FDBE87-4C6B-86CB-742B-332BB116DD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6757" y="6912996"/>
            <a:ext cx="9103360" cy="5532120"/>
          </a:xfrm>
          <a:prstGeom prst="rect">
            <a:avLst/>
          </a:prstGeom>
        </p:spPr>
      </p:pic>
      <p:pic>
        <p:nvPicPr>
          <p:cNvPr id="4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CEF18C-C075-95F2-F6EA-934222C5596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548" y="6912996"/>
            <a:ext cx="910336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18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54518A4-6E9F-9917-E4AC-C99DD73A1392}"/>
              </a:ext>
            </a:extLst>
          </p:cNvPr>
          <p:cNvGrpSpPr/>
          <p:nvPr/>
        </p:nvGrpSpPr>
        <p:grpSpPr>
          <a:xfrm>
            <a:off x="1803240" y="2895803"/>
            <a:ext cx="19933250" cy="5778019"/>
            <a:chOff x="38235" y="476654"/>
            <a:chExt cx="12205618" cy="3869677"/>
          </a:xfrm>
        </p:grpSpPr>
        <p:grpSp>
          <p:nvGrpSpPr>
            <p:cNvPr id="4" name="Group 70">
              <a:extLst>
                <a:ext uri="{FF2B5EF4-FFF2-40B4-BE49-F238E27FC236}">
                  <a16:creationId xmlns:a16="http://schemas.microsoft.com/office/drawing/2014/main" id="{874ECB0F-D83C-4317-A88B-57EF55D23C77}"/>
                </a:ext>
              </a:extLst>
            </p:cNvPr>
            <p:cNvGrpSpPr/>
            <p:nvPr/>
          </p:nvGrpSpPr>
          <p:grpSpPr>
            <a:xfrm>
              <a:off x="811350" y="1462890"/>
              <a:ext cx="753825" cy="1209188"/>
              <a:chOff x="394954" y="2677022"/>
              <a:chExt cx="753825" cy="120918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Graphic 71">
                <a:extLst>
                  <a:ext uri="{FF2B5EF4-FFF2-40B4-BE49-F238E27FC236}">
                    <a16:creationId xmlns:a16="http://schemas.microsoft.com/office/drawing/2014/main" id="{AAC0CA62-6420-941D-A596-5999A789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4954" y="2677022"/>
                <a:ext cx="753825" cy="900000"/>
              </a:xfrm>
              <a:prstGeom prst="rect">
                <a:avLst/>
              </a:prstGeom>
            </p:spPr>
          </p:pic>
          <p:sp>
            <p:nvSpPr>
              <p:cNvPr id="6" name="TextBox 9">
                <a:extLst>
                  <a:ext uri="{FF2B5EF4-FFF2-40B4-BE49-F238E27FC236}">
                    <a16:creationId xmlns:a16="http://schemas.microsoft.com/office/drawing/2014/main" id="{DA8F1F82-8C5A-050D-F66E-E64800679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123" y="3577022"/>
                <a:ext cx="573757" cy="309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User</a:t>
                </a:r>
              </a:p>
            </p:txBody>
          </p:sp>
        </p:grpSp>
        <p:grpSp>
          <p:nvGrpSpPr>
            <p:cNvPr id="10" name="Group 79">
              <a:extLst>
                <a:ext uri="{FF2B5EF4-FFF2-40B4-BE49-F238E27FC236}">
                  <a16:creationId xmlns:a16="http://schemas.microsoft.com/office/drawing/2014/main" id="{91A78A0D-9A4E-8F7D-A079-DC7463895184}"/>
                </a:ext>
              </a:extLst>
            </p:cNvPr>
            <p:cNvGrpSpPr/>
            <p:nvPr/>
          </p:nvGrpSpPr>
          <p:grpSpPr>
            <a:xfrm>
              <a:off x="4496237" y="1463578"/>
              <a:ext cx="1086764" cy="1470566"/>
              <a:chOff x="6260836" y="3383089"/>
              <a:chExt cx="1086764" cy="14705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Graphic 23">
                <a:extLst>
                  <a:ext uri="{FF2B5EF4-FFF2-40B4-BE49-F238E27FC236}">
                    <a16:creationId xmlns:a16="http://schemas.microsoft.com/office/drawing/2014/main" id="{20429054-519D-6E13-D316-082653398D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4218" y="3383089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CF1D22B9-22FB-AB92-F88E-2F9A0242F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60836" y="4297117"/>
                <a:ext cx="1086764" cy="556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Lex</a:t>
                </a:r>
              </a:p>
            </p:txBody>
          </p:sp>
        </p:grpSp>
        <p:grpSp>
          <p:nvGrpSpPr>
            <p:cNvPr id="19" name="Group 91">
              <a:extLst>
                <a:ext uri="{FF2B5EF4-FFF2-40B4-BE49-F238E27FC236}">
                  <a16:creationId xmlns:a16="http://schemas.microsoft.com/office/drawing/2014/main" id="{AEFE1315-E136-13E1-B1E4-5066EAEBDCEA}"/>
                </a:ext>
              </a:extLst>
            </p:cNvPr>
            <p:cNvGrpSpPr/>
            <p:nvPr/>
          </p:nvGrpSpPr>
          <p:grpSpPr>
            <a:xfrm>
              <a:off x="2537221" y="1461927"/>
              <a:ext cx="1386553" cy="1467038"/>
              <a:chOff x="1739464" y="3383089"/>
              <a:chExt cx="1386553" cy="14670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77478C01-63C4-9CF3-52A3-1080C24FD5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464" y="4293589"/>
                <a:ext cx="1386553" cy="556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Connect</a:t>
                </a:r>
              </a:p>
            </p:txBody>
          </p:sp>
          <p:pic>
            <p:nvPicPr>
              <p:cNvPr id="21" name="Graphic 17">
                <a:extLst>
                  <a:ext uri="{FF2B5EF4-FFF2-40B4-BE49-F238E27FC236}">
                    <a16:creationId xmlns:a16="http://schemas.microsoft.com/office/drawing/2014/main" id="{605F68BB-202D-7D29-A0C4-5C190DBD4F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1982740" y="3383089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Group 96">
              <a:extLst>
                <a:ext uri="{FF2B5EF4-FFF2-40B4-BE49-F238E27FC236}">
                  <a16:creationId xmlns:a16="http://schemas.microsoft.com/office/drawing/2014/main" id="{96803217-D03D-5B54-897B-EF09BBFBC516}"/>
                </a:ext>
              </a:extLst>
            </p:cNvPr>
            <p:cNvGrpSpPr/>
            <p:nvPr/>
          </p:nvGrpSpPr>
          <p:grpSpPr>
            <a:xfrm>
              <a:off x="6155464" y="1461927"/>
              <a:ext cx="1386553" cy="1455112"/>
              <a:chOff x="4663748" y="3395016"/>
              <a:chExt cx="1386553" cy="14551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Graphic 12">
                <a:extLst>
                  <a:ext uri="{FF2B5EF4-FFF2-40B4-BE49-F238E27FC236}">
                    <a16:creationId xmlns:a16="http://schemas.microsoft.com/office/drawing/2014/main" id="{CA10C880-E99E-9AF6-6397-80201C27A0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7024" y="3395016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9">
                <a:extLst>
                  <a:ext uri="{FF2B5EF4-FFF2-40B4-BE49-F238E27FC236}">
                    <a16:creationId xmlns:a16="http://schemas.microsoft.com/office/drawing/2014/main" id="{EEEF154E-6CC6-15BE-2234-026BC50704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3748" y="4293590"/>
                <a:ext cx="1386553" cy="556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Lambda</a:t>
                </a:r>
              </a:p>
            </p:txBody>
          </p:sp>
        </p:grpSp>
        <p:cxnSp>
          <p:nvCxnSpPr>
            <p:cNvPr id="34" name="Elbow Connector 110">
              <a:extLst>
                <a:ext uri="{FF2B5EF4-FFF2-40B4-BE49-F238E27FC236}">
                  <a16:creationId xmlns:a16="http://schemas.microsoft.com/office/drawing/2014/main" id="{6E48E756-3030-EF9C-EFD2-EFE5AA4E0E07}"/>
                </a:ext>
              </a:extLst>
            </p:cNvPr>
            <p:cNvCxnSpPr>
              <a:cxnSpLocks/>
              <a:stCxn id="23" idx="3"/>
              <a:endCxn id="36" idx="0"/>
            </p:cNvCxnSpPr>
            <p:nvPr/>
          </p:nvCxnSpPr>
          <p:spPr>
            <a:xfrm flipV="1">
              <a:off x="7298740" y="1457348"/>
              <a:ext cx="3680149" cy="454579"/>
            </a:xfrm>
            <a:prstGeom prst="bentConnector4">
              <a:avLst>
                <a:gd name="adj1" fmla="val 52580"/>
                <a:gd name="adj2" fmla="val 133679"/>
              </a:avLst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112">
              <a:extLst>
                <a:ext uri="{FF2B5EF4-FFF2-40B4-BE49-F238E27FC236}">
                  <a16:creationId xmlns:a16="http://schemas.microsoft.com/office/drawing/2014/main" id="{3E49B59F-B4C8-6C34-EEC0-6EDCCDA156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8889" y="1457348"/>
              <a:ext cx="900000" cy="1212341"/>
              <a:chOff x="7354628" y="356611"/>
              <a:chExt cx="900000" cy="121234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6" name="Graphic 114">
                <a:extLst>
                  <a:ext uri="{FF2B5EF4-FFF2-40B4-BE49-F238E27FC236}">
                    <a16:creationId xmlns:a16="http://schemas.microsoft.com/office/drawing/2014/main" id="{E7701691-877C-FB2A-A08C-4BF911458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354628" y="356611"/>
                <a:ext cx="900000" cy="900000"/>
              </a:xfrm>
              <a:prstGeom prst="rect">
                <a:avLst/>
              </a:prstGeom>
            </p:spPr>
          </p:pic>
          <p:sp>
            <p:nvSpPr>
              <p:cNvPr id="37" name="TextBox 9">
                <a:extLst>
                  <a:ext uri="{FF2B5EF4-FFF2-40B4-BE49-F238E27FC236}">
                    <a16:creationId xmlns:a16="http://schemas.microsoft.com/office/drawing/2014/main" id="{A5CA2875-E6DC-A2A2-D0F2-C9FBF99F68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9642" y="1259764"/>
                <a:ext cx="749972" cy="309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Agent</a:t>
                </a:r>
              </a:p>
            </p:txBody>
          </p:sp>
        </p:grpSp>
        <p:sp>
          <p:nvSpPr>
            <p:cNvPr id="38" name="Rectangle 122">
              <a:extLst>
                <a:ext uri="{FF2B5EF4-FFF2-40B4-BE49-F238E27FC236}">
                  <a16:creationId xmlns:a16="http://schemas.microsoft.com/office/drawing/2014/main" id="{EAE3FFCD-F9EA-D380-EF6F-051CBD01FB5B}"/>
                </a:ext>
              </a:extLst>
            </p:cNvPr>
            <p:cNvSpPr/>
            <p:nvPr/>
          </p:nvSpPr>
          <p:spPr bwMode="auto">
            <a:xfrm>
              <a:off x="2393453" y="476654"/>
              <a:ext cx="7386807" cy="386967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" panose="020B0503020202020204" pitchFamily="34" charset="0"/>
                  <a:cs typeface="Arial" panose="020B0604020202020204" pitchFamily="34" charset="0"/>
                </a:rPr>
                <a:t>     AWS Cloud</a:t>
              </a:r>
            </a:p>
          </p:txBody>
        </p:sp>
        <p:pic>
          <p:nvPicPr>
            <p:cNvPr id="39" name="Graphic 123">
              <a:extLst>
                <a:ext uri="{FF2B5EF4-FFF2-40B4-BE49-F238E27FC236}">
                  <a16:creationId xmlns:a16="http://schemas.microsoft.com/office/drawing/2014/main" id="{E9F91408-8C67-670C-8A9B-39A1B231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393499" y="482516"/>
              <a:ext cx="381600" cy="381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Rectangle 124">
              <a:extLst>
                <a:ext uri="{FF2B5EF4-FFF2-40B4-BE49-F238E27FC236}">
                  <a16:creationId xmlns:a16="http://schemas.microsoft.com/office/drawing/2014/main" id="{ED46CBDA-BCF4-1A4C-B06C-A362D210A3CE}"/>
                </a:ext>
              </a:extLst>
            </p:cNvPr>
            <p:cNvSpPr/>
            <p:nvPr/>
          </p:nvSpPr>
          <p:spPr bwMode="auto">
            <a:xfrm>
              <a:off x="9846536" y="476655"/>
              <a:ext cx="2300055" cy="386967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125">
              <a:extLst>
                <a:ext uri="{FF2B5EF4-FFF2-40B4-BE49-F238E27FC236}">
                  <a16:creationId xmlns:a16="http://schemas.microsoft.com/office/drawing/2014/main" id="{9A623E6D-2BFA-5577-903F-A08FB26151B1}"/>
                </a:ext>
              </a:extLst>
            </p:cNvPr>
            <p:cNvSpPr/>
            <p:nvPr/>
          </p:nvSpPr>
          <p:spPr bwMode="auto">
            <a:xfrm>
              <a:off x="38235" y="476655"/>
              <a:ext cx="2300055" cy="386967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Group 9">
              <a:extLst>
                <a:ext uri="{FF2B5EF4-FFF2-40B4-BE49-F238E27FC236}">
                  <a16:creationId xmlns:a16="http://schemas.microsoft.com/office/drawing/2014/main" id="{834A47EB-CE6D-A42D-3855-A23FB410ACE9}"/>
                </a:ext>
              </a:extLst>
            </p:cNvPr>
            <p:cNvGrpSpPr/>
            <p:nvPr/>
          </p:nvGrpSpPr>
          <p:grpSpPr>
            <a:xfrm>
              <a:off x="131551" y="3974571"/>
              <a:ext cx="12112302" cy="350414"/>
              <a:chOff x="131551" y="3974571"/>
              <a:chExt cx="12112302" cy="350414"/>
            </a:xfrm>
          </p:grpSpPr>
          <p:sp>
            <p:nvSpPr>
              <p:cNvPr id="43" name="TextBox 9">
                <a:extLst>
                  <a:ext uri="{FF2B5EF4-FFF2-40B4-BE49-F238E27FC236}">
                    <a16:creationId xmlns:a16="http://schemas.microsoft.com/office/drawing/2014/main" id="{5697AB81-647B-A587-7AEB-A04390597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551" y="3974572"/>
                <a:ext cx="2304000" cy="350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sz="28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sym typeface="Ubuntu"/>
                  </a:rPr>
                  <a:t>Engagement layer</a:t>
                </a:r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C804C85E-7CAC-CD05-0A4A-EEF484C022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6769" y="3974572"/>
                <a:ext cx="3523318" cy="350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sz="28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sym typeface="Ubuntu"/>
                  </a:rPr>
                  <a:t>Cognitive and Logic Layer</a:t>
                </a:r>
              </a:p>
            </p:txBody>
          </p:sp>
          <p:sp>
            <p:nvSpPr>
              <p:cNvPr id="45" name="TextBox 9">
                <a:extLst>
                  <a:ext uri="{FF2B5EF4-FFF2-40B4-BE49-F238E27FC236}">
                    <a16:creationId xmlns:a16="http://schemas.microsoft.com/office/drawing/2014/main" id="{CF1C0886-2CB6-5BFD-8655-09DD3B978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39853" y="3974571"/>
                <a:ext cx="2304000" cy="350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sz="28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Next" panose="020B0503020202020204" pitchFamily="34" charset="0"/>
                    <a:sym typeface="Ubuntu"/>
                  </a:rPr>
                  <a:t>Core Layer</a:t>
                </a:r>
              </a:p>
            </p:txBody>
          </p:sp>
        </p:grpSp>
        <p:cxnSp>
          <p:nvCxnSpPr>
            <p:cNvPr id="46" name="Straight Arrow Connector 129">
              <a:extLst>
                <a:ext uri="{FF2B5EF4-FFF2-40B4-BE49-F238E27FC236}">
                  <a16:creationId xmlns:a16="http://schemas.microsoft.com/office/drawing/2014/main" id="{02807FF8-E8A0-6F8A-D068-A8A98DD3755B}"/>
                </a:ext>
              </a:extLst>
            </p:cNvPr>
            <p:cNvCxnSpPr>
              <a:stCxn id="23" idx="1"/>
              <a:endCxn id="11" idx="3"/>
            </p:cNvCxnSpPr>
            <p:nvPr/>
          </p:nvCxnSpPr>
          <p:spPr>
            <a:xfrm flipH="1">
              <a:off x="5489619" y="1911927"/>
              <a:ext cx="909121" cy="165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30">
              <a:extLst>
                <a:ext uri="{FF2B5EF4-FFF2-40B4-BE49-F238E27FC236}">
                  <a16:creationId xmlns:a16="http://schemas.microsoft.com/office/drawing/2014/main" id="{5A9B4448-3382-E338-A9FD-3E8ED5B2C5F8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 flipV="1">
              <a:off x="3680497" y="1911927"/>
              <a:ext cx="909122" cy="165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31">
              <a:extLst>
                <a:ext uri="{FF2B5EF4-FFF2-40B4-BE49-F238E27FC236}">
                  <a16:creationId xmlns:a16="http://schemas.microsoft.com/office/drawing/2014/main" id="{6F6A93FE-9750-8FCF-02CD-1C8A21E6C902}"/>
                </a:ext>
              </a:extLst>
            </p:cNvPr>
            <p:cNvCxnSpPr>
              <a:cxnSpLocks/>
              <a:stCxn id="21" idx="1"/>
              <a:endCxn id="5" idx="3"/>
            </p:cNvCxnSpPr>
            <p:nvPr/>
          </p:nvCxnSpPr>
          <p:spPr>
            <a:xfrm flipH="1">
              <a:off x="1565175" y="1911927"/>
              <a:ext cx="1215322" cy="96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" descr="Imagen">
            <a:extLst>
              <a:ext uri="{FF2B5EF4-FFF2-40B4-BE49-F238E27FC236}">
                <a16:creationId xmlns:a16="http://schemas.microsoft.com/office/drawing/2014/main" id="{79169E59-3CEF-45E5-BAD3-4C12284103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116" t="34871" b="32831"/>
          <a:stretch/>
        </p:blipFill>
        <p:spPr>
          <a:xfrm>
            <a:off x="18229123" y="6407717"/>
            <a:ext cx="3241880" cy="113542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0" name="Elbow Connector 110">
            <a:extLst>
              <a:ext uri="{FF2B5EF4-FFF2-40B4-BE49-F238E27FC236}">
                <a16:creationId xmlns:a16="http://schemas.microsoft.com/office/drawing/2014/main" id="{47CF6DD5-1591-7AEE-40F4-6EBD2908E327}"/>
              </a:ext>
            </a:extLst>
          </p:cNvPr>
          <p:cNvCxnSpPr>
            <a:cxnSpLocks/>
            <a:stCxn id="23" idx="3"/>
            <a:endCxn id="3" idx="1"/>
          </p:cNvCxnSpPr>
          <p:nvPr/>
        </p:nvCxnSpPr>
        <p:spPr>
          <a:xfrm>
            <a:off x="13660523" y="5038885"/>
            <a:ext cx="4568600" cy="1936546"/>
          </a:xfrm>
          <a:prstGeom prst="bentConnector3">
            <a:avLst>
              <a:gd name="adj1" fmla="val 50000"/>
            </a:avLst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9416478-A1D2-3793-A080-65B90D01C690}"/>
              </a:ext>
            </a:extLst>
          </p:cNvPr>
          <p:cNvSpPr txBox="1"/>
          <p:nvPr/>
        </p:nvSpPr>
        <p:spPr>
          <a:xfrm>
            <a:off x="1668791" y="9096662"/>
            <a:ext cx="19774409" cy="4401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initiates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communication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dialing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specific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phone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(DID)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associated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Amazon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instance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starting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left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proceeding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dialed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particular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Contact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Flow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user's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interaction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Within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AWS Lambda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employed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fulfill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user's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effective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message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processing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Amazon Lex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incoming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speech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(TTS).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Subsequently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Lambda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endpoint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within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EVA,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where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virtual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user's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intent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relevant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response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conversational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flow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response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transmitted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back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Amazon Lex,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where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transformed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speech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(STT). A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configured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Output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Voice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audibly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relay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initiated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call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cycle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continues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until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call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either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terminated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directed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human </a:t>
            </a:r>
            <a:r>
              <a:rPr lang="es-ES_tradnl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agent</a:t>
            </a:r>
            <a:r>
              <a:rPr lang="es-ES_tradnl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315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en-AU" sz="7198" b="1">
                <a:solidFill>
                  <a:srgbClr val="000C43"/>
                </a:solidFill>
                <a:cs typeface="Calibri"/>
                <a:sym typeface="Calibri"/>
              </a:rPr>
              <a:t>eva + Amazon connect</a:t>
            </a: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sp>
        <p:nvSpPr>
          <p:cNvPr id="252" name="CuadroTexto 251">
            <a:extLst>
              <a:ext uri="{FF2B5EF4-FFF2-40B4-BE49-F238E27FC236}">
                <a16:creationId xmlns:a16="http://schemas.microsoft.com/office/drawing/2014/main" id="{EC500884-E52B-A2D2-9569-2B65CB7681E3}"/>
              </a:ext>
            </a:extLst>
          </p:cNvPr>
          <p:cNvSpPr txBox="1"/>
          <p:nvPr/>
        </p:nvSpPr>
        <p:spPr>
          <a:xfrm>
            <a:off x="467831" y="2060425"/>
            <a:ext cx="21586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r>
              <a:rPr lang="en-AU" sz="4000" b="1">
                <a:latin typeface="+mn-lt"/>
                <a:ea typeface="+mn-ea"/>
                <a:cs typeface="+mn-cs"/>
                <a:sym typeface="Calibri"/>
              </a:rPr>
              <a:t>Scenarios</a:t>
            </a:r>
            <a:endParaRPr kumimoji="0" lang="en-AU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5D1FB1-38C4-11B4-BD55-2521CD9239F7}"/>
              </a:ext>
            </a:extLst>
          </p:cNvPr>
          <p:cNvSpPr txBox="1"/>
          <p:nvPr/>
        </p:nvSpPr>
        <p:spPr>
          <a:xfrm>
            <a:off x="893134" y="3017355"/>
            <a:ext cx="22481216" cy="68634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endParaRPr kumimoji="0" lang="en-A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defTabSz="914400"/>
            <a:r>
              <a:rPr kumimoji="0" lang="en-AU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Eva with Amazon Connect </a:t>
            </a:r>
            <a:r>
              <a:rPr kumimoji="0" lang="en-AU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can be integrated with 4 different modalities:</a:t>
            </a:r>
          </a:p>
          <a:p>
            <a:pPr defTabSz="914400"/>
            <a:endParaRPr lang="en-AU" sz="4000" dirty="0">
              <a:latin typeface="+mn-lt"/>
              <a:ea typeface="+mn-ea"/>
              <a:cs typeface="+mn-cs"/>
              <a:sym typeface="Calibri"/>
            </a:endParaRPr>
          </a:p>
          <a:p>
            <a:pPr marL="742950" indent="-742950" defTabSz="914400">
              <a:buAutoNum type="arabicPeriod"/>
            </a:pP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Amazon Connect for telephony and text using Eva with an NLP (eva </a:t>
            </a:r>
            <a:r>
              <a:rPr lang="en-AU" sz="4000" dirty="0" err="1">
                <a:latin typeface="+mn-lt"/>
                <a:ea typeface="+mn-ea"/>
                <a:cs typeface="+mn-cs"/>
                <a:sym typeface="Calibri"/>
              </a:rPr>
              <a:t>nlp</a:t>
            </a: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, DF, etc..)</a:t>
            </a:r>
          </a:p>
          <a:p>
            <a:pPr marL="742950" indent="-742950" defTabSz="914400">
              <a:buFontTx/>
              <a:buAutoNum type="arabicPeriod"/>
            </a:pP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Amazon Connect with Lex for telephony and Eva with an NLP (eva </a:t>
            </a:r>
            <a:r>
              <a:rPr lang="en-AU" sz="4000" dirty="0" err="1">
                <a:latin typeface="+mn-lt"/>
                <a:ea typeface="+mn-ea"/>
                <a:cs typeface="+mn-cs"/>
                <a:sym typeface="Calibri"/>
              </a:rPr>
              <a:t>nlp</a:t>
            </a: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, DF, etc..) for text channels.</a:t>
            </a:r>
          </a:p>
          <a:p>
            <a:pPr marL="742950" indent="-742950" defTabSz="914400">
              <a:buFontTx/>
              <a:buAutoNum type="arabicPeriod"/>
            </a:pP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Amazon Connect with Lex for telephony and Eva with a Lex for text channels.</a:t>
            </a:r>
          </a:p>
          <a:p>
            <a:pPr marL="742950" indent="-742950" defTabSz="914400">
              <a:buFontTx/>
              <a:buAutoNum type="arabicPeriod"/>
            </a:pP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Amazon Connect with SIP </a:t>
            </a:r>
            <a:r>
              <a:rPr lang="en-AU" sz="4000" dirty="0" err="1">
                <a:latin typeface="+mn-lt"/>
                <a:ea typeface="+mn-ea"/>
                <a:cs typeface="+mn-cs"/>
                <a:sym typeface="Calibri"/>
              </a:rPr>
              <a:t>tranfer</a:t>
            </a:r>
            <a:r>
              <a:rPr lang="en-AU" sz="4000" dirty="0">
                <a:latin typeface="+mn-lt"/>
                <a:ea typeface="+mn-ea"/>
                <a:cs typeface="+mn-cs"/>
                <a:sym typeface="Calibri"/>
              </a:rPr>
              <a:t> to Eva.</a:t>
            </a:r>
          </a:p>
          <a:p>
            <a:pPr marL="742950" indent="-742950" defTabSz="914400">
              <a:buFontTx/>
              <a:buAutoNum type="arabicPeriod"/>
            </a:pPr>
            <a:endParaRPr lang="en-AU" sz="4000" dirty="0">
              <a:latin typeface="+mn-lt"/>
              <a:ea typeface="+mn-ea"/>
              <a:cs typeface="+mn-cs"/>
              <a:sym typeface="Calibri"/>
            </a:endParaRPr>
          </a:p>
          <a:p>
            <a:pPr marL="742950" indent="-742950" defTabSz="914400">
              <a:buAutoNum type="arabicPeriod"/>
            </a:pPr>
            <a:endParaRPr lang="en-AU" sz="4000" dirty="0">
              <a:latin typeface="+mn-lt"/>
              <a:ea typeface="+mn-ea"/>
              <a:cs typeface="+mn-cs"/>
              <a:sym typeface="Calibri"/>
            </a:endParaRPr>
          </a:p>
          <a:p>
            <a:pPr marL="742950" indent="-742950" defTabSz="914400">
              <a:buAutoNum type="arabicPeriod"/>
            </a:pPr>
            <a:endParaRPr lang="en-AU" sz="4000" dirty="0">
              <a:latin typeface="+mn-lt"/>
              <a:ea typeface="+mn-ea"/>
              <a:cs typeface="+mn-cs"/>
              <a:sym typeface="Calibri"/>
            </a:endParaRPr>
          </a:p>
          <a:p>
            <a:pPr defTabSz="914400"/>
            <a:endParaRPr kumimoji="0" lang="en-A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4704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E146AD82-F01B-C61A-E476-40C2E3A80978}"/>
              </a:ext>
            </a:extLst>
          </p:cNvPr>
          <p:cNvGrpSpPr/>
          <p:nvPr/>
        </p:nvGrpSpPr>
        <p:grpSpPr>
          <a:xfrm>
            <a:off x="3938155" y="3543663"/>
            <a:ext cx="17284431" cy="8869317"/>
            <a:chOff x="6567055" y="4092303"/>
            <a:chExt cx="14042558" cy="7808753"/>
          </a:xfrm>
        </p:grpSpPr>
        <p:sp>
          <p:nvSpPr>
            <p:cNvPr id="49" name="Rectángulo redondeado 48">
              <a:extLst>
                <a:ext uri="{FF2B5EF4-FFF2-40B4-BE49-F238E27FC236}">
                  <a16:creationId xmlns:a16="http://schemas.microsoft.com/office/drawing/2014/main" id="{E57A549C-CDE9-C46C-425B-B825157531A1}"/>
                </a:ext>
              </a:extLst>
            </p:cNvPr>
            <p:cNvSpPr/>
            <p:nvPr/>
          </p:nvSpPr>
          <p:spPr>
            <a:xfrm>
              <a:off x="6567055" y="5500256"/>
              <a:ext cx="6728988" cy="6400800"/>
            </a:xfrm>
            <a:prstGeom prst="roundRect">
              <a:avLst>
                <a:gd name="adj" fmla="val 3593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AWS</a:t>
              </a:r>
            </a:p>
          </p:txBody>
        </p:sp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29E8095A-0ECB-42C0-AC6F-3FA475CEE854}"/>
                </a:ext>
              </a:extLst>
            </p:cNvPr>
            <p:cNvSpPr/>
            <p:nvPr/>
          </p:nvSpPr>
          <p:spPr>
            <a:xfrm>
              <a:off x="15589207" y="6377228"/>
              <a:ext cx="5020406" cy="2122634"/>
            </a:xfrm>
            <a:prstGeom prst="roundRect">
              <a:avLst>
                <a:gd name="adj" fmla="val 10493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6600" dirty="0">
                  <a:latin typeface="+mn-lt"/>
                  <a:ea typeface="+mn-ea"/>
                  <a:cs typeface="+mn-cs"/>
                  <a:sym typeface="Calibri"/>
                </a:rPr>
                <a:t>e</a:t>
              </a:r>
              <a:r>
                <a:rPr kumimoji="0" lang="es-ES_tradnl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va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1B4B017E-6D11-2767-B9AF-C368589A7CBB}"/>
                </a:ext>
              </a:extLst>
            </p:cNvPr>
            <p:cNvSpPr/>
            <p:nvPr/>
          </p:nvSpPr>
          <p:spPr>
            <a:xfrm>
              <a:off x="7002379" y="6377228"/>
              <a:ext cx="5913824" cy="2137139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383C6DD-6490-F4F5-69F5-575E65BB6892}"/>
                </a:ext>
              </a:extLst>
            </p:cNvPr>
            <p:cNvSpPr txBox="1"/>
            <p:nvPr/>
          </p:nvSpPr>
          <p:spPr>
            <a:xfrm>
              <a:off x="8195022" y="4092303"/>
              <a:ext cx="1615686" cy="56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telephony</a:t>
              </a:r>
              <a:endPara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0" name="Conector angular 9">
              <a:extLst>
                <a:ext uri="{FF2B5EF4-FFF2-40B4-BE49-F238E27FC236}">
                  <a16:creationId xmlns:a16="http://schemas.microsoft.com/office/drawing/2014/main" id="{C67C2845-12E6-EF55-E365-38E56E831107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rot="16200000" flipH="1">
              <a:off x="8623137" y="5041073"/>
              <a:ext cx="1715882" cy="956427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24DC53B-3B48-D159-82AF-3554CF3BEB6E}"/>
                </a:ext>
              </a:extLst>
            </p:cNvPr>
            <p:cNvSpPr txBox="1"/>
            <p:nvPr/>
          </p:nvSpPr>
          <p:spPr>
            <a:xfrm>
              <a:off x="14874372" y="4093943"/>
              <a:ext cx="3742412" cy="56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Text and </a:t>
              </a: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other</a:t>
              </a:r>
              <a:r>
                <a:rPr kumimoji="0" lang="es-ES_tradnl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channels</a:t>
              </a:r>
              <a:endPara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32" name="Conector angular 31">
              <a:extLst>
                <a:ext uri="{FF2B5EF4-FFF2-40B4-BE49-F238E27FC236}">
                  <a16:creationId xmlns:a16="http://schemas.microsoft.com/office/drawing/2014/main" id="{7D9CA462-FC15-9A7D-8E12-F8C39E6379AA}"/>
                </a:ext>
              </a:extLst>
            </p:cNvPr>
            <p:cNvCxnSpPr>
              <a:cxnSpLocks/>
              <a:stCxn id="27" idx="2"/>
              <a:endCxn id="2" idx="0"/>
            </p:cNvCxnSpPr>
            <p:nvPr/>
          </p:nvCxnSpPr>
          <p:spPr>
            <a:xfrm rot="16200000" flipH="1">
              <a:off x="16565374" y="4843191"/>
              <a:ext cx="1714241" cy="1353832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Rectángulo redondeado 32">
              <a:extLst>
                <a:ext uri="{FF2B5EF4-FFF2-40B4-BE49-F238E27FC236}">
                  <a16:creationId xmlns:a16="http://schemas.microsoft.com/office/drawing/2014/main" id="{3BD0C8EB-799F-938C-B85D-64C5DA01253E}"/>
                </a:ext>
              </a:extLst>
            </p:cNvPr>
            <p:cNvSpPr/>
            <p:nvPr/>
          </p:nvSpPr>
          <p:spPr>
            <a:xfrm>
              <a:off x="7333547" y="9831720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sng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LEX</a:t>
              </a: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5C80A103-C948-8CE9-84BB-97E26EC2F53F}"/>
                </a:ext>
              </a:extLst>
            </p:cNvPr>
            <p:cNvSpPr/>
            <p:nvPr/>
          </p:nvSpPr>
          <p:spPr>
            <a:xfrm>
              <a:off x="7333547" y="8782775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Transcribe - STT</a:t>
              </a:r>
            </a:p>
          </p:txBody>
        </p:sp>
        <p:sp>
          <p:nvSpPr>
            <p:cNvPr id="35" name="Rectángulo redondeado 34">
              <a:extLst>
                <a:ext uri="{FF2B5EF4-FFF2-40B4-BE49-F238E27FC236}">
                  <a16:creationId xmlns:a16="http://schemas.microsoft.com/office/drawing/2014/main" id="{2EC89879-F017-4F8E-CF95-6F8A082AAA43}"/>
                </a:ext>
              </a:extLst>
            </p:cNvPr>
            <p:cNvSpPr/>
            <p:nvPr/>
          </p:nvSpPr>
          <p:spPr>
            <a:xfrm>
              <a:off x="7333546" y="10880665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Polly</a:t>
              </a: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- TTS</a:t>
              </a:r>
            </a:p>
          </p:txBody>
        </p:sp>
        <p:cxnSp>
          <p:nvCxnSpPr>
            <p:cNvPr id="41" name="Conector angular 40">
              <a:extLst>
                <a:ext uri="{FF2B5EF4-FFF2-40B4-BE49-F238E27FC236}">
                  <a16:creationId xmlns:a16="http://schemas.microsoft.com/office/drawing/2014/main" id="{CB84BA26-B1AC-69E9-4186-CFCF3AF5BC0B}"/>
                </a:ext>
              </a:extLst>
            </p:cNvPr>
            <p:cNvCxnSpPr>
              <a:cxnSpLocks/>
              <a:stCxn id="23" idx="3"/>
              <a:endCxn id="2" idx="1"/>
            </p:cNvCxnSpPr>
            <p:nvPr/>
          </p:nvCxnSpPr>
          <p:spPr>
            <a:xfrm flipV="1">
              <a:off x="12916203" y="7438545"/>
              <a:ext cx="2673004" cy="7253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07DB78AF-E4DE-9857-D807-2BC426CE6CAF}"/>
                </a:ext>
              </a:extLst>
            </p:cNvPr>
            <p:cNvSpPr txBox="1"/>
            <p:nvPr/>
          </p:nvSpPr>
          <p:spPr>
            <a:xfrm>
              <a:off x="13450126" y="6841142"/>
              <a:ext cx="1605156" cy="460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text</a:t>
              </a:r>
              <a:endParaRPr kumimoji="0" lang="es-ES_tradnl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04AC9A45-A9D9-0CE0-2D58-65790C7A1153}"/>
              </a:ext>
            </a:extLst>
          </p:cNvPr>
          <p:cNvSpPr/>
          <p:nvPr/>
        </p:nvSpPr>
        <p:spPr>
          <a:xfrm>
            <a:off x="15379414" y="7682490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LEX </a:t>
            </a:r>
            <a:r>
              <a:rPr kumimoji="0" lang="es-ES_tradnl" sz="3200" b="0" i="0" u="none" strike="sng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connector</a:t>
            </a:r>
            <a:endParaRPr kumimoji="0" lang="es-ES_tradnl" sz="3200" b="0" i="0" u="none" strike="sng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7" name="Conector angular 56">
            <a:extLst>
              <a:ext uri="{FF2B5EF4-FFF2-40B4-BE49-F238E27FC236}">
                <a16:creationId xmlns:a16="http://schemas.microsoft.com/office/drawing/2014/main" id="{E1776203-8B3F-0C92-33D0-38F41AC28638}"/>
              </a:ext>
            </a:extLst>
          </p:cNvPr>
          <p:cNvCxnSpPr>
            <a:cxnSpLocks/>
          </p:cNvCxnSpPr>
          <p:nvPr/>
        </p:nvCxnSpPr>
        <p:spPr>
          <a:xfrm rot="10800000">
            <a:off x="11753074" y="7682490"/>
            <a:ext cx="3290093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CBBC87-6D09-8020-6241-EA333EAC254F}"/>
              </a:ext>
            </a:extLst>
          </p:cNvPr>
          <p:cNvSpPr txBox="1"/>
          <p:nvPr/>
        </p:nvSpPr>
        <p:spPr>
          <a:xfrm>
            <a:off x="12345294" y="7698081"/>
            <a:ext cx="23616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answers</a:t>
            </a:r>
            <a:endParaRPr kumimoji="0" lang="es-ES_tradnl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4" name="Rectángulo redondeado 233">
            <a:extLst>
              <a:ext uri="{FF2B5EF4-FFF2-40B4-BE49-F238E27FC236}">
                <a16:creationId xmlns:a16="http://schemas.microsoft.com/office/drawing/2014/main" id="{9B3D6F40-A985-95CB-5F95-924EE40076C7}"/>
              </a:ext>
            </a:extLst>
          </p:cNvPr>
          <p:cNvSpPr/>
          <p:nvPr/>
        </p:nvSpPr>
        <p:spPr>
          <a:xfrm>
            <a:off x="18235224" y="7688840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NLP connector</a:t>
            </a:r>
          </a:p>
        </p:txBody>
      </p:sp>
      <p:sp>
        <p:nvSpPr>
          <p:cNvPr id="252" name="CuadroTexto 251">
            <a:extLst>
              <a:ext uri="{FF2B5EF4-FFF2-40B4-BE49-F238E27FC236}">
                <a16:creationId xmlns:a16="http://schemas.microsoft.com/office/drawing/2014/main" id="{EC500884-E52B-A2D2-9569-2B65CB7681E3}"/>
              </a:ext>
            </a:extLst>
          </p:cNvPr>
          <p:cNvSpPr txBox="1"/>
          <p:nvPr/>
        </p:nvSpPr>
        <p:spPr>
          <a:xfrm>
            <a:off x="467831" y="2060425"/>
            <a:ext cx="215866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r>
              <a:rPr kumimoji="0" lang="es-ES_tradnl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</a:t>
            </a:r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1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Amazon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100% eva + NLP -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of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Channels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eva + NLP</a:t>
            </a:r>
          </a:p>
        </p:txBody>
      </p:sp>
      <p:pic>
        <p:nvPicPr>
          <p:cNvPr id="254" name="Picture 1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3FCD7A6-28E5-01BB-F8A4-5B2EBD73C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651" y="6652307"/>
            <a:ext cx="4960629" cy="1554330"/>
          </a:xfrm>
          <a:prstGeom prst="rect">
            <a:avLst/>
          </a:prstGeom>
        </p:spPr>
      </p:pic>
      <p:pic>
        <p:nvPicPr>
          <p:cNvPr id="29" name="Imagen 28" descr="Imagen que contiene firmar, botella, dibujo, alimentos&#10;&#10;Descripción generada automáticamente">
            <a:extLst>
              <a:ext uri="{FF2B5EF4-FFF2-40B4-BE49-F238E27FC236}">
                <a16:creationId xmlns:a16="http://schemas.microsoft.com/office/drawing/2014/main" id="{1EBD6B68-F843-8B9C-8C56-A41EACA0F8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905" y="6564256"/>
            <a:ext cx="3319436" cy="84886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705561C-C9AE-C3D5-C866-EC579553A325}"/>
              </a:ext>
            </a:extLst>
          </p:cNvPr>
          <p:cNvGrpSpPr/>
          <p:nvPr/>
        </p:nvGrpSpPr>
        <p:grpSpPr>
          <a:xfrm>
            <a:off x="15708541" y="10150226"/>
            <a:ext cx="5456945" cy="2140470"/>
            <a:chOff x="18235223" y="10272511"/>
            <a:chExt cx="5456945" cy="2140470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187586D4-7BF6-631A-DA4F-BEEF8F01368F}"/>
                </a:ext>
              </a:extLst>
            </p:cNvPr>
            <p:cNvSpPr/>
            <p:nvPr/>
          </p:nvSpPr>
          <p:spPr>
            <a:xfrm>
              <a:off x="18235223" y="10272511"/>
              <a:ext cx="5456945" cy="2140470"/>
            </a:xfrm>
            <a:prstGeom prst="roundRect">
              <a:avLst>
                <a:gd name="adj" fmla="val 9554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3er </a:t>
              </a:r>
              <a:r>
                <a:rPr kumimoji="0" lang="es-ES_tradnl" sz="4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party</a:t>
              </a:r>
              <a:endPara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ángulo redondeado 5">
              <a:extLst>
                <a:ext uri="{FF2B5EF4-FFF2-40B4-BE49-F238E27FC236}">
                  <a16:creationId xmlns:a16="http://schemas.microsoft.com/office/drawing/2014/main" id="{28F95935-E9FE-B4AA-833D-847C3A6C2877}"/>
                </a:ext>
              </a:extLst>
            </p:cNvPr>
            <p:cNvSpPr/>
            <p:nvPr/>
          </p:nvSpPr>
          <p:spPr>
            <a:xfrm>
              <a:off x="19276828" y="11254002"/>
              <a:ext cx="3891516" cy="807918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NLP</a:t>
              </a:r>
            </a:p>
          </p:txBody>
        </p:sp>
      </p:grpSp>
      <p:cxnSp>
        <p:nvCxnSpPr>
          <p:cNvPr id="7" name="Conector angular 6">
            <a:extLst>
              <a:ext uri="{FF2B5EF4-FFF2-40B4-BE49-F238E27FC236}">
                <a16:creationId xmlns:a16="http://schemas.microsoft.com/office/drawing/2014/main" id="{C435D341-30FB-89A8-467E-B3E63EAD4A9A}"/>
              </a:ext>
            </a:extLst>
          </p:cNvPr>
          <p:cNvCxnSpPr>
            <a:cxnSpLocks/>
          </p:cNvCxnSpPr>
          <p:nvPr/>
        </p:nvCxnSpPr>
        <p:spPr>
          <a:xfrm rot="5400000">
            <a:off x="18075395" y="8694050"/>
            <a:ext cx="1817795" cy="109455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10924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E146AD82-F01B-C61A-E476-40C2E3A80978}"/>
              </a:ext>
            </a:extLst>
          </p:cNvPr>
          <p:cNvGrpSpPr/>
          <p:nvPr/>
        </p:nvGrpSpPr>
        <p:grpSpPr>
          <a:xfrm>
            <a:off x="3938155" y="3481358"/>
            <a:ext cx="17284431" cy="8931622"/>
            <a:chOff x="6567055" y="4037448"/>
            <a:chExt cx="14042558" cy="7863608"/>
          </a:xfrm>
        </p:grpSpPr>
        <p:sp>
          <p:nvSpPr>
            <p:cNvPr id="49" name="Rectángulo redondeado 48">
              <a:extLst>
                <a:ext uri="{FF2B5EF4-FFF2-40B4-BE49-F238E27FC236}">
                  <a16:creationId xmlns:a16="http://schemas.microsoft.com/office/drawing/2014/main" id="{E57A549C-CDE9-C46C-425B-B825157531A1}"/>
                </a:ext>
              </a:extLst>
            </p:cNvPr>
            <p:cNvSpPr/>
            <p:nvPr/>
          </p:nvSpPr>
          <p:spPr>
            <a:xfrm>
              <a:off x="6567055" y="5500256"/>
              <a:ext cx="6728988" cy="6400800"/>
            </a:xfrm>
            <a:prstGeom prst="roundRect">
              <a:avLst>
                <a:gd name="adj" fmla="val 3593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AWS</a:t>
              </a:r>
            </a:p>
          </p:txBody>
        </p:sp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29E8095A-0ECB-42C0-AC6F-3FA475CEE854}"/>
                </a:ext>
              </a:extLst>
            </p:cNvPr>
            <p:cNvSpPr/>
            <p:nvPr/>
          </p:nvSpPr>
          <p:spPr>
            <a:xfrm>
              <a:off x="15589207" y="6377228"/>
              <a:ext cx="5020406" cy="2122634"/>
            </a:xfrm>
            <a:prstGeom prst="roundRect">
              <a:avLst>
                <a:gd name="adj" fmla="val 10493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6600" dirty="0">
                  <a:latin typeface="+mn-lt"/>
                  <a:ea typeface="+mn-ea"/>
                  <a:cs typeface="+mn-cs"/>
                  <a:sym typeface="Calibri"/>
                </a:rPr>
                <a:t>e</a:t>
              </a:r>
              <a:r>
                <a:rPr kumimoji="0" lang="es-ES_tradnl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va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1B4B017E-6D11-2767-B9AF-C368589A7CBB}"/>
                </a:ext>
              </a:extLst>
            </p:cNvPr>
            <p:cNvSpPr/>
            <p:nvPr/>
          </p:nvSpPr>
          <p:spPr>
            <a:xfrm>
              <a:off x="7002379" y="6377228"/>
              <a:ext cx="5913824" cy="2137139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383C6DD-6490-F4F5-69F5-575E65BB6892}"/>
                </a:ext>
              </a:extLst>
            </p:cNvPr>
            <p:cNvSpPr txBox="1"/>
            <p:nvPr/>
          </p:nvSpPr>
          <p:spPr>
            <a:xfrm>
              <a:off x="8195022" y="4092303"/>
              <a:ext cx="1615686" cy="56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telephony</a:t>
              </a:r>
              <a:endPara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0" name="Conector angular 9">
              <a:extLst>
                <a:ext uri="{FF2B5EF4-FFF2-40B4-BE49-F238E27FC236}">
                  <a16:creationId xmlns:a16="http://schemas.microsoft.com/office/drawing/2014/main" id="{C67C2845-12E6-EF55-E365-38E56E831107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rot="16200000" flipH="1">
              <a:off x="8623137" y="5041073"/>
              <a:ext cx="1715882" cy="956427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24DC53B-3B48-D159-82AF-3554CF3BEB6E}"/>
                </a:ext>
              </a:extLst>
            </p:cNvPr>
            <p:cNvSpPr txBox="1"/>
            <p:nvPr/>
          </p:nvSpPr>
          <p:spPr>
            <a:xfrm>
              <a:off x="14650630" y="4037448"/>
              <a:ext cx="3742412" cy="56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Text and </a:t>
              </a: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other</a:t>
              </a:r>
              <a:r>
                <a:rPr kumimoji="0" lang="es-ES_tradnl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channels</a:t>
              </a:r>
              <a:endPara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32" name="Conector angular 31">
              <a:extLst>
                <a:ext uri="{FF2B5EF4-FFF2-40B4-BE49-F238E27FC236}">
                  <a16:creationId xmlns:a16="http://schemas.microsoft.com/office/drawing/2014/main" id="{7D9CA462-FC15-9A7D-8E12-F8C39E6379AA}"/>
                </a:ext>
              </a:extLst>
            </p:cNvPr>
            <p:cNvCxnSpPr>
              <a:cxnSpLocks/>
              <a:stCxn id="27" idx="2"/>
              <a:endCxn id="2" idx="0"/>
            </p:cNvCxnSpPr>
            <p:nvPr/>
          </p:nvCxnSpPr>
          <p:spPr>
            <a:xfrm rot="16200000" flipH="1">
              <a:off x="16425254" y="4703073"/>
              <a:ext cx="1770737" cy="1577573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Rectángulo redondeado 32">
              <a:extLst>
                <a:ext uri="{FF2B5EF4-FFF2-40B4-BE49-F238E27FC236}">
                  <a16:creationId xmlns:a16="http://schemas.microsoft.com/office/drawing/2014/main" id="{3BD0C8EB-799F-938C-B85D-64C5DA01253E}"/>
                </a:ext>
              </a:extLst>
            </p:cNvPr>
            <p:cNvSpPr/>
            <p:nvPr/>
          </p:nvSpPr>
          <p:spPr>
            <a:xfrm>
              <a:off x="7333547" y="9831720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LEX</a:t>
              </a: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5C80A103-C948-8CE9-84BB-97E26EC2F53F}"/>
                </a:ext>
              </a:extLst>
            </p:cNvPr>
            <p:cNvSpPr/>
            <p:nvPr/>
          </p:nvSpPr>
          <p:spPr>
            <a:xfrm>
              <a:off x="7333547" y="8782775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Transcribe - STT</a:t>
              </a:r>
            </a:p>
          </p:txBody>
        </p:sp>
        <p:sp>
          <p:nvSpPr>
            <p:cNvPr id="35" name="Rectángulo redondeado 34">
              <a:extLst>
                <a:ext uri="{FF2B5EF4-FFF2-40B4-BE49-F238E27FC236}">
                  <a16:creationId xmlns:a16="http://schemas.microsoft.com/office/drawing/2014/main" id="{2EC89879-F017-4F8E-CF95-6F8A082AAA43}"/>
                </a:ext>
              </a:extLst>
            </p:cNvPr>
            <p:cNvSpPr/>
            <p:nvPr/>
          </p:nvSpPr>
          <p:spPr>
            <a:xfrm>
              <a:off x="7333546" y="10880665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Polly</a:t>
              </a: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- TTS</a:t>
              </a:r>
            </a:p>
          </p:txBody>
        </p:sp>
        <p:cxnSp>
          <p:nvCxnSpPr>
            <p:cNvPr id="41" name="Conector angular 40">
              <a:extLst>
                <a:ext uri="{FF2B5EF4-FFF2-40B4-BE49-F238E27FC236}">
                  <a16:creationId xmlns:a16="http://schemas.microsoft.com/office/drawing/2014/main" id="{CB84BA26-B1AC-69E9-4186-CFCF3AF5BC0B}"/>
                </a:ext>
              </a:extLst>
            </p:cNvPr>
            <p:cNvCxnSpPr>
              <a:cxnSpLocks/>
              <a:stCxn id="23" idx="3"/>
              <a:endCxn id="2" idx="1"/>
            </p:cNvCxnSpPr>
            <p:nvPr/>
          </p:nvCxnSpPr>
          <p:spPr>
            <a:xfrm flipV="1">
              <a:off x="12916203" y="7438545"/>
              <a:ext cx="2673004" cy="7253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07DB78AF-E4DE-9857-D807-2BC426CE6CAF}"/>
                </a:ext>
              </a:extLst>
            </p:cNvPr>
            <p:cNvSpPr txBox="1"/>
            <p:nvPr/>
          </p:nvSpPr>
          <p:spPr>
            <a:xfrm>
              <a:off x="13441384" y="6896117"/>
              <a:ext cx="2002481" cy="460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Intent</a:t>
              </a:r>
              <a:r>
                <a:rPr kumimoji="0" lang="es-ES_tradnl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+ </a:t>
              </a:r>
              <a:r>
                <a:rPr kumimoji="0" lang="es-ES_tradnl" sz="2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Entities</a:t>
              </a:r>
              <a:endParaRPr kumimoji="0" lang="es-ES_tradnl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cxnSp>
        <p:nvCxnSpPr>
          <p:cNvPr id="57" name="Conector angular 56">
            <a:extLst>
              <a:ext uri="{FF2B5EF4-FFF2-40B4-BE49-F238E27FC236}">
                <a16:creationId xmlns:a16="http://schemas.microsoft.com/office/drawing/2014/main" id="{E1776203-8B3F-0C92-33D0-38F41AC28638}"/>
              </a:ext>
            </a:extLst>
          </p:cNvPr>
          <p:cNvCxnSpPr>
            <a:cxnSpLocks/>
          </p:cNvCxnSpPr>
          <p:nvPr/>
        </p:nvCxnSpPr>
        <p:spPr>
          <a:xfrm rot="10800000">
            <a:off x="11753074" y="7682490"/>
            <a:ext cx="3290093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CBBC87-6D09-8020-6241-EA333EAC254F}"/>
              </a:ext>
            </a:extLst>
          </p:cNvPr>
          <p:cNvSpPr txBox="1"/>
          <p:nvPr/>
        </p:nvSpPr>
        <p:spPr>
          <a:xfrm>
            <a:off x="12345294" y="7698081"/>
            <a:ext cx="23616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answers</a:t>
            </a:r>
            <a:endParaRPr kumimoji="0" lang="es-ES_tradnl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4" name="Rectángulo redondeado 233">
            <a:extLst>
              <a:ext uri="{FF2B5EF4-FFF2-40B4-BE49-F238E27FC236}">
                <a16:creationId xmlns:a16="http://schemas.microsoft.com/office/drawing/2014/main" id="{9B3D6F40-A985-95CB-5F95-924EE40076C7}"/>
              </a:ext>
            </a:extLst>
          </p:cNvPr>
          <p:cNvSpPr/>
          <p:nvPr/>
        </p:nvSpPr>
        <p:spPr>
          <a:xfrm>
            <a:off x="18235224" y="7688840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NLP connector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34A8610E-E875-1B55-2FDA-FF946AC07B88}"/>
              </a:ext>
            </a:extLst>
          </p:cNvPr>
          <p:cNvGrpSpPr/>
          <p:nvPr/>
        </p:nvGrpSpPr>
        <p:grpSpPr>
          <a:xfrm>
            <a:off x="15708541" y="10150226"/>
            <a:ext cx="5456945" cy="2140470"/>
            <a:chOff x="18235223" y="10272511"/>
            <a:chExt cx="5456945" cy="2140470"/>
          </a:xfrm>
        </p:grpSpPr>
        <p:sp>
          <p:nvSpPr>
            <p:cNvPr id="243" name="Rectángulo redondeado 242">
              <a:extLst>
                <a:ext uri="{FF2B5EF4-FFF2-40B4-BE49-F238E27FC236}">
                  <a16:creationId xmlns:a16="http://schemas.microsoft.com/office/drawing/2014/main" id="{18C177C3-77CE-7275-1C06-667FAB15E734}"/>
                </a:ext>
              </a:extLst>
            </p:cNvPr>
            <p:cNvSpPr/>
            <p:nvPr/>
          </p:nvSpPr>
          <p:spPr>
            <a:xfrm>
              <a:off x="18235223" y="10272511"/>
              <a:ext cx="5456945" cy="2140470"/>
            </a:xfrm>
            <a:prstGeom prst="roundRect">
              <a:avLst>
                <a:gd name="adj" fmla="val 9554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3er </a:t>
              </a:r>
              <a:r>
                <a:rPr kumimoji="0" lang="es-ES_tradnl" sz="4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party</a:t>
              </a:r>
              <a:endPara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44" name="Rectángulo redondeado 243">
              <a:extLst>
                <a:ext uri="{FF2B5EF4-FFF2-40B4-BE49-F238E27FC236}">
                  <a16:creationId xmlns:a16="http://schemas.microsoft.com/office/drawing/2014/main" id="{FA8A08A9-2481-952F-AAC7-49741A4952D4}"/>
                </a:ext>
              </a:extLst>
            </p:cNvPr>
            <p:cNvSpPr/>
            <p:nvPr/>
          </p:nvSpPr>
          <p:spPr>
            <a:xfrm>
              <a:off x="19276828" y="11254002"/>
              <a:ext cx="3891516" cy="807918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NLP</a:t>
              </a:r>
            </a:p>
          </p:txBody>
        </p:sp>
      </p:grpSp>
      <p:cxnSp>
        <p:nvCxnSpPr>
          <p:cNvPr id="245" name="Conector angular 244">
            <a:extLst>
              <a:ext uri="{FF2B5EF4-FFF2-40B4-BE49-F238E27FC236}">
                <a16:creationId xmlns:a16="http://schemas.microsoft.com/office/drawing/2014/main" id="{9D20EEFD-AFC9-90A5-2B9F-7281F49E915D}"/>
              </a:ext>
            </a:extLst>
          </p:cNvPr>
          <p:cNvCxnSpPr>
            <a:cxnSpLocks/>
            <a:stCxn id="234" idx="2"/>
            <a:endCxn id="243" idx="0"/>
          </p:cNvCxnSpPr>
          <p:nvPr/>
        </p:nvCxnSpPr>
        <p:spPr>
          <a:xfrm rot="5400000">
            <a:off x="18075395" y="8694050"/>
            <a:ext cx="1817795" cy="109455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E9087F3-A5EA-2E53-C5C1-D2016FD32789}"/>
              </a:ext>
            </a:extLst>
          </p:cNvPr>
          <p:cNvSpPr txBox="1"/>
          <p:nvPr/>
        </p:nvSpPr>
        <p:spPr>
          <a:xfrm>
            <a:off x="467832" y="2060425"/>
            <a:ext cx="1554207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</a:t>
            </a:r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2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Amazon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100% eva + LEX -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of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Channels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eva + NLP</a:t>
            </a:r>
          </a:p>
        </p:txBody>
      </p:sp>
      <p:pic>
        <p:nvPicPr>
          <p:cNvPr id="36" name="Picture 1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52034AB-A2BB-C677-C06B-F9C2C15DF4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651" y="6652307"/>
            <a:ext cx="4960629" cy="1554330"/>
          </a:xfrm>
          <a:prstGeom prst="rect">
            <a:avLst/>
          </a:prstGeom>
        </p:spPr>
      </p:pic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1480E2EB-5395-58F9-0222-649B93B62AE8}"/>
              </a:ext>
            </a:extLst>
          </p:cNvPr>
          <p:cNvSpPr/>
          <p:nvPr/>
        </p:nvSpPr>
        <p:spPr>
          <a:xfrm>
            <a:off x="15379414" y="7682490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LEX </a:t>
            </a:r>
            <a:r>
              <a:rPr kumimoji="0" lang="es-ES_tradnl" sz="3200" b="0" i="0" u="none" strike="sng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connector</a:t>
            </a:r>
            <a:endParaRPr kumimoji="0" lang="es-ES_tradnl" sz="3200" b="0" i="0" u="none" strike="sng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0" name="Imagen 29" descr="Imagen que contiene firmar, botella, dibujo, alimentos&#10;&#10;Descripción generada automáticamente">
            <a:extLst>
              <a:ext uri="{FF2B5EF4-FFF2-40B4-BE49-F238E27FC236}">
                <a16:creationId xmlns:a16="http://schemas.microsoft.com/office/drawing/2014/main" id="{43173CA0-EA93-8B28-F06B-A87F1A23CA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505" y="6518181"/>
            <a:ext cx="3319436" cy="8488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873101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E146AD82-F01B-C61A-E476-40C2E3A80978}"/>
              </a:ext>
            </a:extLst>
          </p:cNvPr>
          <p:cNvGrpSpPr/>
          <p:nvPr/>
        </p:nvGrpSpPr>
        <p:grpSpPr>
          <a:xfrm>
            <a:off x="3938155" y="3481358"/>
            <a:ext cx="17284431" cy="8931622"/>
            <a:chOff x="6567055" y="4037448"/>
            <a:chExt cx="14042558" cy="7863608"/>
          </a:xfrm>
        </p:grpSpPr>
        <p:sp>
          <p:nvSpPr>
            <p:cNvPr id="49" name="Rectángulo redondeado 48">
              <a:extLst>
                <a:ext uri="{FF2B5EF4-FFF2-40B4-BE49-F238E27FC236}">
                  <a16:creationId xmlns:a16="http://schemas.microsoft.com/office/drawing/2014/main" id="{E57A549C-CDE9-C46C-425B-B825157531A1}"/>
                </a:ext>
              </a:extLst>
            </p:cNvPr>
            <p:cNvSpPr/>
            <p:nvPr/>
          </p:nvSpPr>
          <p:spPr>
            <a:xfrm>
              <a:off x="6567055" y="5500256"/>
              <a:ext cx="6728988" cy="6400800"/>
            </a:xfrm>
            <a:prstGeom prst="roundRect">
              <a:avLst>
                <a:gd name="adj" fmla="val 3593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AWS</a:t>
              </a:r>
            </a:p>
          </p:txBody>
        </p:sp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29E8095A-0ECB-42C0-AC6F-3FA475CEE854}"/>
                </a:ext>
              </a:extLst>
            </p:cNvPr>
            <p:cNvSpPr/>
            <p:nvPr/>
          </p:nvSpPr>
          <p:spPr>
            <a:xfrm>
              <a:off x="15589207" y="6377228"/>
              <a:ext cx="5020406" cy="2122634"/>
            </a:xfrm>
            <a:prstGeom prst="roundRect">
              <a:avLst>
                <a:gd name="adj" fmla="val 10493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6600" dirty="0">
                  <a:latin typeface="+mn-lt"/>
                  <a:ea typeface="+mn-ea"/>
                  <a:cs typeface="+mn-cs"/>
                  <a:sym typeface="Calibri"/>
                </a:rPr>
                <a:t>e</a:t>
              </a:r>
              <a:r>
                <a:rPr kumimoji="0" lang="es-ES_tradnl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va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1B4B017E-6D11-2767-B9AF-C368589A7CBB}"/>
                </a:ext>
              </a:extLst>
            </p:cNvPr>
            <p:cNvSpPr/>
            <p:nvPr/>
          </p:nvSpPr>
          <p:spPr>
            <a:xfrm>
              <a:off x="7002379" y="6377228"/>
              <a:ext cx="5913824" cy="2137139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Amazon </a:t>
              </a:r>
              <a:r>
                <a:rPr kumimoji="0" lang="es-ES_tradnl" sz="4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Connect</a:t>
              </a:r>
              <a:endParaRPr kumimoji="0" lang="es-ES_trad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383C6DD-6490-F4F5-69F5-575E65BB6892}"/>
                </a:ext>
              </a:extLst>
            </p:cNvPr>
            <p:cNvSpPr txBox="1"/>
            <p:nvPr/>
          </p:nvSpPr>
          <p:spPr>
            <a:xfrm>
              <a:off x="8195022" y="4092303"/>
              <a:ext cx="1615686" cy="56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telephony</a:t>
              </a:r>
              <a:endPara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0" name="Conector angular 9">
              <a:extLst>
                <a:ext uri="{FF2B5EF4-FFF2-40B4-BE49-F238E27FC236}">
                  <a16:creationId xmlns:a16="http://schemas.microsoft.com/office/drawing/2014/main" id="{C67C2845-12E6-EF55-E365-38E56E831107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rot="16200000" flipH="1">
              <a:off x="8623137" y="5041073"/>
              <a:ext cx="1715882" cy="956427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24DC53B-3B48-D159-82AF-3554CF3BEB6E}"/>
                </a:ext>
              </a:extLst>
            </p:cNvPr>
            <p:cNvSpPr txBox="1"/>
            <p:nvPr/>
          </p:nvSpPr>
          <p:spPr>
            <a:xfrm>
              <a:off x="14650630" y="4037448"/>
              <a:ext cx="3742412" cy="56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Text and </a:t>
              </a: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other</a:t>
              </a:r>
              <a:r>
                <a:rPr kumimoji="0" lang="es-ES_tradnl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s-ES_tradnl" sz="3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channels</a:t>
              </a:r>
              <a:endPara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32" name="Conector angular 31">
              <a:extLst>
                <a:ext uri="{FF2B5EF4-FFF2-40B4-BE49-F238E27FC236}">
                  <a16:creationId xmlns:a16="http://schemas.microsoft.com/office/drawing/2014/main" id="{7D9CA462-FC15-9A7D-8E12-F8C39E6379AA}"/>
                </a:ext>
              </a:extLst>
            </p:cNvPr>
            <p:cNvCxnSpPr>
              <a:cxnSpLocks/>
              <a:stCxn id="27" idx="2"/>
              <a:endCxn id="2" idx="0"/>
            </p:cNvCxnSpPr>
            <p:nvPr/>
          </p:nvCxnSpPr>
          <p:spPr>
            <a:xfrm rot="16200000" flipH="1">
              <a:off x="16425254" y="4703073"/>
              <a:ext cx="1770737" cy="1577573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Rectángulo redondeado 32">
              <a:extLst>
                <a:ext uri="{FF2B5EF4-FFF2-40B4-BE49-F238E27FC236}">
                  <a16:creationId xmlns:a16="http://schemas.microsoft.com/office/drawing/2014/main" id="{3BD0C8EB-799F-938C-B85D-64C5DA01253E}"/>
                </a:ext>
              </a:extLst>
            </p:cNvPr>
            <p:cNvSpPr/>
            <p:nvPr/>
          </p:nvSpPr>
          <p:spPr>
            <a:xfrm>
              <a:off x="7333547" y="9831720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LEX</a:t>
              </a: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5C80A103-C948-8CE9-84BB-97E26EC2F53F}"/>
                </a:ext>
              </a:extLst>
            </p:cNvPr>
            <p:cNvSpPr/>
            <p:nvPr/>
          </p:nvSpPr>
          <p:spPr>
            <a:xfrm>
              <a:off x="7333547" y="8782775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Transcribe - STT</a:t>
              </a:r>
            </a:p>
          </p:txBody>
        </p:sp>
        <p:sp>
          <p:nvSpPr>
            <p:cNvPr id="35" name="Rectángulo redondeado 34">
              <a:extLst>
                <a:ext uri="{FF2B5EF4-FFF2-40B4-BE49-F238E27FC236}">
                  <a16:creationId xmlns:a16="http://schemas.microsoft.com/office/drawing/2014/main" id="{2EC89879-F017-4F8E-CF95-6F8A082AAA43}"/>
                </a:ext>
              </a:extLst>
            </p:cNvPr>
            <p:cNvSpPr/>
            <p:nvPr/>
          </p:nvSpPr>
          <p:spPr>
            <a:xfrm>
              <a:off x="7333546" y="10880665"/>
              <a:ext cx="5251481" cy="711310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4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Polly</a:t>
              </a:r>
              <a:r>
                <a:rPr kumimoji="0" lang="es-ES_tradnl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- TTS</a:t>
              </a:r>
            </a:p>
          </p:txBody>
        </p:sp>
        <p:cxnSp>
          <p:nvCxnSpPr>
            <p:cNvPr id="37" name="Conector angular 36">
              <a:extLst>
                <a:ext uri="{FF2B5EF4-FFF2-40B4-BE49-F238E27FC236}">
                  <a16:creationId xmlns:a16="http://schemas.microsoft.com/office/drawing/2014/main" id="{463A51E5-C804-DAC9-4F31-6AC58718D27B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rot="10800000" flipV="1">
              <a:off x="12585028" y="8302857"/>
              <a:ext cx="4448323" cy="1884518"/>
            </a:xfrm>
            <a:prstGeom prst="bentConnector3">
              <a:avLst>
                <a:gd name="adj1" fmla="val 3005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Conector angular 40">
              <a:extLst>
                <a:ext uri="{FF2B5EF4-FFF2-40B4-BE49-F238E27FC236}">
                  <a16:creationId xmlns:a16="http://schemas.microsoft.com/office/drawing/2014/main" id="{CB84BA26-B1AC-69E9-4186-CFCF3AF5BC0B}"/>
                </a:ext>
              </a:extLst>
            </p:cNvPr>
            <p:cNvCxnSpPr>
              <a:cxnSpLocks/>
              <a:stCxn id="23" idx="3"/>
              <a:endCxn id="2" idx="1"/>
            </p:cNvCxnSpPr>
            <p:nvPr/>
          </p:nvCxnSpPr>
          <p:spPr>
            <a:xfrm flipV="1">
              <a:off x="12916203" y="7438545"/>
              <a:ext cx="2673004" cy="7253"/>
            </a:xfrm>
            <a:prstGeom prst="bentConnector3">
              <a:avLst>
                <a:gd name="adj1" fmla="val 50000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07DB78AF-E4DE-9857-D807-2BC426CE6CAF}"/>
                </a:ext>
              </a:extLst>
            </p:cNvPr>
            <p:cNvSpPr txBox="1"/>
            <p:nvPr/>
          </p:nvSpPr>
          <p:spPr>
            <a:xfrm>
              <a:off x="13441384" y="6896117"/>
              <a:ext cx="2002481" cy="460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Intent</a:t>
              </a:r>
              <a:r>
                <a:rPr kumimoji="0" lang="es-ES_tradnl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+ </a:t>
              </a:r>
              <a:r>
                <a:rPr kumimoji="0" lang="es-ES_tradnl" sz="2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Entities</a:t>
              </a:r>
              <a:endParaRPr kumimoji="0" lang="es-ES_tradnl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04AC9A45-A9D9-0CE0-2D58-65790C7A1153}"/>
              </a:ext>
            </a:extLst>
          </p:cNvPr>
          <p:cNvSpPr/>
          <p:nvPr/>
        </p:nvSpPr>
        <p:spPr>
          <a:xfrm>
            <a:off x="15379414" y="7682490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LEX </a:t>
            </a:r>
            <a:r>
              <a:rPr kumimoji="0" lang="es-ES_tradnl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connector</a:t>
            </a:r>
            <a:endParaRPr kumimoji="0" lang="es-ES_trad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7" name="Conector angular 56">
            <a:extLst>
              <a:ext uri="{FF2B5EF4-FFF2-40B4-BE49-F238E27FC236}">
                <a16:creationId xmlns:a16="http://schemas.microsoft.com/office/drawing/2014/main" id="{E1776203-8B3F-0C92-33D0-38F41AC28638}"/>
              </a:ext>
            </a:extLst>
          </p:cNvPr>
          <p:cNvCxnSpPr>
            <a:cxnSpLocks/>
          </p:cNvCxnSpPr>
          <p:nvPr/>
        </p:nvCxnSpPr>
        <p:spPr>
          <a:xfrm rot="10800000">
            <a:off x="11753074" y="7682490"/>
            <a:ext cx="3290093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CBBC87-6D09-8020-6241-EA333EAC254F}"/>
              </a:ext>
            </a:extLst>
          </p:cNvPr>
          <p:cNvSpPr txBox="1"/>
          <p:nvPr/>
        </p:nvSpPr>
        <p:spPr>
          <a:xfrm>
            <a:off x="12345294" y="7698081"/>
            <a:ext cx="23616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answers</a:t>
            </a:r>
            <a:endParaRPr kumimoji="0" lang="es-ES_tradnl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A65A59-10A5-8522-A8B8-A2E8964C593F}"/>
              </a:ext>
            </a:extLst>
          </p:cNvPr>
          <p:cNvSpPr txBox="1"/>
          <p:nvPr/>
        </p:nvSpPr>
        <p:spPr>
          <a:xfrm>
            <a:off x="467832" y="2060425"/>
            <a:ext cx="1424043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</a:t>
            </a:r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Amazon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eva + LEX -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of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Channels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eva + LEX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EFD6CE0F-C56B-1EC4-538D-F929A90491C6}"/>
              </a:ext>
            </a:extLst>
          </p:cNvPr>
          <p:cNvSpPr/>
          <p:nvPr/>
        </p:nvSpPr>
        <p:spPr>
          <a:xfrm>
            <a:off x="18235224" y="7688840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NLP connector</a:t>
            </a:r>
          </a:p>
        </p:txBody>
      </p:sp>
      <p:pic>
        <p:nvPicPr>
          <p:cNvPr id="24" name="Imagen 23" descr="Imagen que contiene firmar, botella, dibujo, alimentos&#10;&#10;Descripción generada automáticamente">
            <a:extLst>
              <a:ext uri="{FF2B5EF4-FFF2-40B4-BE49-F238E27FC236}">
                <a16:creationId xmlns:a16="http://schemas.microsoft.com/office/drawing/2014/main" id="{C1928747-48C7-0331-FB6E-8283CB12AF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905" y="6670581"/>
            <a:ext cx="3319436" cy="8488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704919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8;p31">
            <a:extLst>
              <a:ext uri="{FF2B5EF4-FFF2-40B4-BE49-F238E27FC236}">
                <a16:creationId xmlns:a16="http://schemas.microsoft.com/office/drawing/2014/main" id="{3C333897-A659-034C-8928-F37431982F6E}"/>
              </a:ext>
            </a:extLst>
          </p:cNvPr>
          <p:cNvSpPr txBox="1"/>
          <p:nvPr/>
        </p:nvSpPr>
        <p:spPr>
          <a:xfrm>
            <a:off x="57918" y="57223"/>
            <a:ext cx="18212872" cy="1846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5602" tIns="365602" rIns="365602" bIns="365602">
            <a:spAutoFit/>
          </a:bodyPr>
          <a:lstStyle>
            <a:defPPr>
              <a:defRPr lang="pt-BR"/>
            </a:defPPr>
            <a:lvl1pPr>
              <a:defRPr sz="2400" b="0">
                <a:solidFill>
                  <a:srgbClr val="D2DEF3"/>
                </a:solidFill>
                <a:latin typeface="Century Gothic"/>
              </a:defRPr>
            </a:lvl1pPr>
          </a:lstStyle>
          <a:p>
            <a:pPr defTabSz="1828800"/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eva +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Amazon</a:t>
            </a:r>
            <a:r>
              <a:rPr lang="pt-BR" sz="7198" b="1" dirty="0">
                <a:solidFill>
                  <a:srgbClr val="000C43"/>
                </a:solidFill>
                <a:cs typeface="Calibri"/>
                <a:sym typeface="Calibri"/>
              </a:rPr>
              <a:t> </a:t>
            </a:r>
            <a:r>
              <a:rPr lang="pt-BR" sz="7198" b="1" dirty="0" err="1">
                <a:solidFill>
                  <a:srgbClr val="000C43"/>
                </a:solidFill>
                <a:cs typeface="Calibri"/>
                <a:sym typeface="Calibri"/>
              </a:rPr>
              <a:t>connect</a:t>
            </a:r>
            <a:endParaRPr lang="pt-BR" sz="7198" b="1" dirty="0">
              <a:solidFill>
                <a:srgbClr val="000C43"/>
              </a:solidFill>
              <a:cs typeface="Calibri"/>
              <a:sym typeface="Calibri"/>
            </a:endParaRPr>
          </a:p>
        </p:txBody>
      </p:sp>
      <p:pic>
        <p:nvPicPr>
          <p:cNvPr id="31" name="図 1">
            <a:extLst>
              <a:ext uri="{FF2B5EF4-FFF2-40B4-BE49-F238E27FC236}">
                <a16:creationId xmlns:a16="http://schemas.microsoft.com/office/drawing/2014/main" id="{E66F6044-C19C-934E-AD3D-EEFDA175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1373784" y="573142"/>
            <a:ext cx="2274608" cy="578992"/>
          </a:xfrm>
          <a:prstGeom prst="rect">
            <a:avLst/>
          </a:prstGeom>
        </p:spPr>
      </p:pic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E57A549C-CDE9-C46C-425B-B825157531A1}"/>
              </a:ext>
            </a:extLst>
          </p:cNvPr>
          <p:cNvSpPr/>
          <p:nvPr/>
        </p:nvSpPr>
        <p:spPr>
          <a:xfrm>
            <a:off x="1923650" y="5164612"/>
            <a:ext cx="8282446" cy="7270139"/>
          </a:xfrm>
          <a:prstGeom prst="roundRect">
            <a:avLst>
              <a:gd name="adj" fmla="val 3593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AWS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29E8095A-0ECB-42C0-AC6F-3FA475CEE854}"/>
              </a:ext>
            </a:extLst>
          </p:cNvPr>
          <p:cNvSpPr/>
          <p:nvPr/>
        </p:nvSpPr>
        <p:spPr>
          <a:xfrm>
            <a:off x="15576126" y="6858000"/>
            <a:ext cx="6179420" cy="2410924"/>
          </a:xfrm>
          <a:prstGeom prst="roundRect">
            <a:avLst>
              <a:gd name="adj" fmla="val 10493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6600" dirty="0">
                <a:latin typeface="+mn-lt"/>
                <a:ea typeface="+mn-ea"/>
                <a:cs typeface="+mn-cs"/>
                <a:sym typeface="Calibri"/>
              </a:rPr>
              <a:t>e</a:t>
            </a:r>
            <a:r>
              <a:rPr kumimoji="0" lang="es-ES_tradnl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B4B017E-6D11-2767-B9AF-C368589A7CBB}"/>
              </a:ext>
            </a:extLst>
          </p:cNvPr>
          <p:cNvSpPr/>
          <p:nvPr/>
        </p:nvSpPr>
        <p:spPr>
          <a:xfrm>
            <a:off x="2459473" y="6160692"/>
            <a:ext cx="7279093" cy="2427399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Amazon </a:t>
            </a:r>
            <a:r>
              <a:rPr kumimoji="0" lang="es-ES_tradnl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endParaRPr kumimoji="0" lang="es-ES_tradnl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383C6DD-6490-F4F5-69F5-575E65BB6892}"/>
              </a:ext>
            </a:extLst>
          </p:cNvPr>
          <p:cNvSpPr txBox="1"/>
          <p:nvPr/>
        </p:nvSpPr>
        <p:spPr>
          <a:xfrm>
            <a:off x="3927450" y="3565434"/>
            <a:ext cx="198868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telephony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C67C2845-12E6-EF55-E365-38E56E831107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4535942" y="4597613"/>
            <a:ext cx="1948928" cy="1177228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24DC53B-3B48-D159-82AF-3554CF3BEB6E}"/>
              </a:ext>
            </a:extLst>
          </p:cNvPr>
          <p:cNvSpPr txBox="1"/>
          <p:nvPr/>
        </p:nvSpPr>
        <p:spPr>
          <a:xfrm>
            <a:off x="14420869" y="4200437"/>
            <a:ext cx="460638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and </a:t>
            </a:r>
            <a:r>
              <a:rPr kumimoji="0" lang="es-ES_tradnl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other</a:t>
            </a:r>
            <a:r>
              <a: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channels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7D9CA462-FC15-9A7D-8E12-F8C39E6379AA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rot="16200000" flipH="1">
            <a:off x="16689332" y="4881497"/>
            <a:ext cx="2011234" cy="194177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3BD0C8EB-799F-938C-B85D-64C5DA01253E}"/>
              </a:ext>
            </a:extLst>
          </p:cNvPr>
          <p:cNvSpPr/>
          <p:nvPr/>
        </p:nvSpPr>
        <p:spPr>
          <a:xfrm>
            <a:off x="2867095" y="10084363"/>
            <a:ext cx="6463841" cy="80791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LEX</a:t>
            </a:r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5C80A103-C948-8CE9-84BB-97E26EC2F53F}"/>
              </a:ext>
            </a:extLst>
          </p:cNvPr>
          <p:cNvSpPr/>
          <p:nvPr/>
        </p:nvSpPr>
        <p:spPr>
          <a:xfrm>
            <a:off x="2867095" y="8892953"/>
            <a:ext cx="6463841" cy="80791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Transcribe - STT</a:t>
            </a: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2EC89879-F017-4F8E-CF95-6F8A082AAA43}"/>
              </a:ext>
            </a:extLst>
          </p:cNvPr>
          <p:cNvSpPr/>
          <p:nvPr/>
        </p:nvSpPr>
        <p:spPr>
          <a:xfrm>
            <a:off x="2867094" y="11275773"/>
            <a:ext cx="6463841" cy="80791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Polly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- TTS</a:t>
            </a:r>
          </a:p>
        </p:txBody>
      </p: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CB84BA26-B1AC-69E9-4186-CFCF3AF5BC0B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3931080" y="8063462"/>
            <a:ext cx="1645046" cy="10639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7DB78AF-E4DE-9857-D807-2BC426CE6CAF}"/>
              </a:ext>
            </a:extLst>
          </p:cNvPr>
          <p:cNvSpPr txBox="1"/>
          <p:nvPr/>
        </p:nvSpPr>
        <p:spPr>
          <a:xfrm>
            <a:off x="14276347" y="7491253"/>
            <a:ext cx="6886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</a:t>
            </a:r>
            <a:endParaRPr kumimoji="0" lang="es-ES_tradnl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04AC9A45-A9D9-0CE0-2D58-65790C7A1153}"/>
              </a:ext>
            </a:extLst>
          </p:cNvPr>
          <p:cNvSpPr/>
          <p:nvPr/>
        </p:nvSpPr>
        <p:spPr>
          <a:xfrm>
            <a:off x="15912374" y="8401569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LEX </a:t>
            </a:r>
            <a:r>
              <a:rPr kumimoji="0" lang="es-ES_tradnl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connector</a:t>
            </a:r>
            <a:endParaRPr kumimoji="0" lang="es-ES_trad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7" name="Conector angular 56">
            <a:extLst>
              <a:ext uri="{FF2B5EF4-FFF2-40B4-BE49-F238E27FC236}">
                <a16:creationId xmlns:a16="http://schemas.microsoft.com/office/drawing/2014/main" id="{E1776203-8B3F-0C92-33D0-38F41AC286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992802" y="8274494"/>
            <a:ext cx="1517063" cy="2893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CBBC87-6D09-8020-6241-EA333EAC254F}"/>
              </a:ext>
            </a:extLst>
          </p:cNvPr>
          <p:cNvSpPr txBox="1"/>
          <p:nvPr/>
        </p:nvSpPr>
        <p:spPr>
          <a:xfrm>
            <a:off x="13577909" y="8279733"/>
            <a:ext cx="23616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answers</a:t>
            </a:r>
            <a:endParaRPr kumimoji="0" lang="es-ES_tradnl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A65A59-10A5-8522-A8B8-A2E8964C593F}"/>
              </a:ext>
            </a:extLst>
          </p:cNvPr>
          <p:cNvSpPr txBox="1"/>
          <p:nvPr/>
        </p:nvSpPr>
        <p:spPr>
          <a:xfrm>
            <a:off x="467832" y="2060425"/>
            <a:ext cx="1333634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Scenario</a:t>
            </a:r>
            <a:r>
              <a:rPr kumimoji="0" lang="es-ES_trad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3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Amazon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connect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telphony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using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SIP Transfer </a:t>
            </a:r>
            <a:r>
              <a:rPr kumimoji="0" lang="es-ES_tradnl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to</a:t>
            </a:r>
            <a:r>
              <a:rPr kumimoji="0" lang="es-ES_trad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eva.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EFD6CE0F-C56B-1EC4-538D-F929A90491C6}"/>
              </a:ext>
            </a:extLst>
          </p:cNvPr>
          <p:cNvSpPr/>
          <p:nvPr/>
        </p:nvSpPr>
        <p:spPr>
          <a:xfrm>
            <a:off x="18768184" y="8407919"/>
            <a:ext cx="2592691" cy="64359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0" i="0" u="none" strike="sng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NLP connector</a:t>
            </a:r>
          </a:p>
        </p:txBody>
      </p:sp>
      <p:pic>
        <p:nvPicPr>
          <p:cNvPr id="24" name="Imagen 23" descr="Imagen que contiene firmar, botella, dibujo, alimentos&#10;&#10;Descripción generada automáticamente">
            <a:extLst>
              <a:ext uri="{FF2B5EF4-FFF2-40B4-BE49-F238E27FC236}">
                <a16:creationId xmlns:a16="http://schemas.microsoft.com/office/drawing/2014/main" id="{C1928747-48C7-0331-FB6E-8283CB12AF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5" y="7389660"/>
            <a:ext cx="3319436" cy="8488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C8AD562A-BBCB-B03D-8DD1-C8BCFF1B1AE8}"/>
              </a:ext>
            </a:extLst>
          </p:cNvPr>
          <p:cNvSpPr/>
          <p:nvPr/>
        </p:nvSpPr>
        <p:spPr>
          <a:xfrm>
            <a:off x="12200885" y="6918718"/>
            <a:ext cx="1688581" cy="2310765"/>
          </a:xfrm>
          <a:prstGeom prst="roundRect">
            <a:avLst>
              <a:gd name="adj" fmla="val 10493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3200" dirty="0">
                <a:latin typeface="+mn-lt"/>
                <a:ea typeface="+mn-ea"/>
                <a:cs typeface="+mn-cs"/>
                <a:sym typeface="Calibri"/>
              </a:rPr>
              <a:t>E</a:t>
            </a:r>
            <a:r>
              <a:rPr kumimoji="0" lang="es-ES_trad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va </a:t>
            </a:r>
            <a:r>
              <a:rPr kumimoji="0" lang="es-ES_tradnl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voice</a:t>
            </a:r>
            <a:r>
              <a:rPr kumimoji="0" lang="es-ES_trad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_tradnl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gateway</a:t>
            </a:r>
            <a:endParaRPr kumimoji="0" lang="es-ES_trad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965EF010-3236-DAF5-D4C6-F41F3A5F2AE6}"/>
              </a:ext>
            </a:extLst>
          </p:cNvPr>
          <p:cNvCxnSpPr>
            <a:cxnSpLocks/>
            <a:stCxn id="6" idx="1"/>
            <a:endCxn id="23" idx="3"/>
          </p:cNvCxnSpPr>
          <p:nvPr/>
        </p:nvCxnSpPr>
        <p:spPr>
          <a:xfrm rot="10800000">
            <a:off x="9738567" y="7374393"/>
            <a:ext cx="2462319" cy="699709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E4918BE-448E-9585-16E9-2E092E395048}"/>
              </a:ext>
            </a:extLst>
          </p:cNvPr>
          <p:cNvSpPr txBox="1"/>
          <p:nvPr/>
        </p:nvSpPr>
        <p:spPr>
          <a:xfrm>
            <a:off x="10652835" y="6750529"/>
            <a:ext cx="54918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SIP</a:t>
            </a:r>
          </a:p>
        </p:txBody>
      </p:sp>
    </p:spTree>
    <p:extLst>
      <p:ext uri="{BB962C8B-B14F-4D97-AF65-F5344CB8AC3E}">
        <p14:creationId xmlns:p14="http://schemas.microsoft.com/office/powerpoint/2010/main" val="12198426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_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 Neue"/>
        <a:ea typeface="Helvetica Neue"/>
        <a:cs typeface="Helvetica Neue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1787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1787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B7406298A7FC488C0E97AB7B4017F7" ma:contentTypeVersion="14" ma:contentTypeDescription="Create a new document." ma:contentTypeScope="" ma:versionID="048dc12d2a69a0d66ba60e73546b0175">
  <xsd:schema xmlns:xsd="http://www.w3.org/2001/XMLSchema" xmlns:xs="http://www.w3.org/2001/XMLSchema" xmlns:p="http://schemas.microsoft.com/office/2006/metadata/properties" xmlns:ns2="b11fe0c0-6aa3-404e-9e63-994a44bc2b81" xmlns:ns3="0ac70392-db46-4cc3-9f3f-e0db3938d5da" targetNamespace="http://schemas.microsoft.com/office/2006/metadata/properties" ma:root="true" ma:fieldsID="d62bb06d5fa1b6923b979b8ee7d4187c" ns2:_="" ns3:_="">
    <xsd:import namespace="b11fe0c0-6aa3-404e-9e63-994a44bc2b81"/>
    <xsd:import namespace="0ac70392-db46-4cc3-9f3f-e0db3938d5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fe0c0-6aa3-404e-9e63-994a44bc2b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70392-db46-4cc3-9f3f-e0db3938d5d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689101-C999-4697-8438-313D95C9B646}">
  <ds:schemaRefs>
    <ds:schemaRef ds:uri="0ac70392-db46-4cc3-9f3f-e0db3938d5da"/>
    <ds:schemaRef ds:uri="b11fe0c0-6aa3-404e-9e63-994a44bc2b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ED6D271-AE7B-47E2-A397-D7E3B58C31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F12E18-F0A7-416A-A268-D6884C6B5D6F}">
  <ds:schemaRefs>
    <ds:schemaRef ds:uri="0ac70392-db46-4cc3-9f3f-e0db3938d5da"/>
    <ds:schemaRef ds:uri="http://purl.org/dc/terms/"/>
    <ds:schemaRef ds:uri="b11fe0c0-6aa3-404e-9e63-994a44bc2b81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973</Words>
  <Application>Microsoft Office PowerPoint</Application>
  <PresentationFormat>Custom</PresentationFormat>
  <Paragraphs>158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Avenir Next</vt:lpstr>
      <vt:lpstr>Helvetica Neue Medium</vt:lpstr>
      <vt:lpstr>Arial</vt:lpstr>
      <vt:lpstr>Calibri</vt:lpstr>
      <vt:lpstr>Calibri Light</vt:lpstr>
      <vt:lpstr>Century Gothic</vt:lpstr>
      <vt:lpstr>Helvetica</vt:lpstr>
      <vt:lpstr>Roboto</vt:lpstr>
      <vt:lpstr>3_Tema de Office</vt:lpstr>
      <vt:lpstr>4_Tema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 Rodriguez Perez</dc:creator>
  <cp:lastModifiedBy>Jorge Alviarez Gomez</cp:lastModifiedBy>
  <cp:revision>28</cp:revision>
  <dcterms:modified xsi:type="dcterms:W3CDTF">2024-04-17T00:12:44Z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0x010100F1B7406298A7FC488C0E97AB7B4017F7</vt:lpwstr>
  </property>
</Properties>
</file>